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9" r:id="rId64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4" y="469307"/>
            <a:ext cx="8374551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2A3890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57098" y="3129943"/>
            <a:ext cx="7829802" cy="617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2A3890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2A3890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154883" y="3903667"/>
            <a:ext cx="989330" cy="988060"/>
          </a:xfrm>
          <a:custGeom>
            <a:avLst/>
            <a:gdLst/>
            <a:ahLst/>
            <a:cxnLst/>
            <a:rect l="l" t="t" r="r" b="b"/>
            <a:pathLst>
              <a:path w="989329" h="988060">
                <a:moveTo>
                  <a:pt x="989098" y="987898"/>
                </a:moveTo>
                <a:lnTo>
                  <a:pt x="0" y="987898"/>
                </a:lnTo>
                <a:lnTo>
                  <a:pt x="0" y="0"/>
                </a:lnTo>
                <a:lnTo>
                  <a:pt x="989098" y="987898"/>
                </a:lnTo>
                <a:close/>
              </a:path>
            </a:pathLst>
          </a:custGeom>
          <a:solidFill>
            <a:srgbClr val="EF62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181137" y="3903667"/>
            <a:ext cx="989330" cy="988060"/>
          </a:xfrm>
          <a:custGeom>
            <a:avLst/>
            <a:gdLst/>
            <a:ahLst/>
            <a:cxnLst/>
            <a:rect l="l" t="t" r="r" b="b"/>
            <a:pathLst>
              <a:path w="989329" h="988060">
                <a:moveTo>
                  <a:pt x="989098" y="987898"/>
                </a:moveTo>
                <a:lnTo>
                  <a:pt x="0" y="987898"/>
                </a:lnTo>
                <a:lnTo>
                  <a:pt x="989098" y="0"/>
                </a:lnTo>
                <a:lnTo>
                  <a:pt x="989098" y="987898"/>
                </a:lnTo>
                <a:close/>
              </a:path>
            </a:pathLst>
          </a:custGeom>
          <a:solidFill>
            <a:srgbClr val="EF62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170260" y="3903667"/>
            <a:ext cx="989330" cy="988060"/>
          </a:xfrm>
          <a:custGeom>
            <a:avLst/>
            <a:gdLst/>
            <a:ahLst/>
            <a:cxnLst/>
            <a:rect l="l" t="t" r="r" b="b"/>
            <a:pathLst>
              <a:path w="989329" h="988060">
                <a:moveTo>
                  <a:pt x="989098" y="987898"/>
                </a:moveTo>
                <a:lnTo>
                  <a:pt x="0" y="987898"/>
                </a:lnTo>
                <a:lnTo>
                  <a:pt x="0" y="0"/>
                </a:lnTo>
                <a:lnTo>
                  <a:pt x="989098" y="0"/>
                </a:lnTo>
                <a:lnTo>
                  <a:pt x="989098" y="987898"/>
                </a:lnTo>
                <a:close/>
              </a:path>
            </a:pathLst>
          </a:custGeom>
          <a:solidFill>
            <a:srgbClr val="D13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54733" y="3903667"/>
            <a:ext cx="989330" cy="988060"/>
          </a:xfrm>
          <a:custGeom>
            <a:avLst/>
            <a:gdLst/>
            <a:ahLst/>
            <a:cxnLst/>
            <a:rect l="l" t="t" r="r" b="b"/>
            <a:pathLst>
              <a:path w="989329" h="988060">
                <a:moveTo>
                  <a:pt x="989098" y="987898"/>
                </a:moveTo>
                <a:lnTo>
                  <a:pt x="0" y="0"/>
                </a:lnTo>
                <a:lnTo>
                  <a:pt x="989098" y="0"/>
                </a:lnTo>
                <a:lnTo>
                  <a:pt x="989098" y="987898"/>
                </a:lnTo>
                <a:close/>
              </a:path>
            </a:pathLst>
          </a:custGeom>
          <a:solidFill>
            <a:srgbClr val="9C24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2A3890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D13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128783" y="15"/>
            <a:ext cx="1015365" cy="1015365"/>
          </a:xfrm>
          <a:custGeom>
            <a:avLst/>
            <a:gdLst/>
            <a:ahLst/>
            <a:cxnLst/>
            <a:rect l="l" t="t" r="r" b="b"/>
            <a:pathLst>
              <a:path w="1015365" h="1015365">
                <a:moveTo>
                  <a:pt x="1015197" y="1015197"/>
                </a:moveTo>
                <a:lnTo>
                  <a:pt x="0" y="1015197"/>
                </a:lnTo>
                <a:lnTo>
                  <a:pt x="0" y="0"/>
                </a:lnTo>
                <a:lnTo>
                  <a:pt x="1015197" y="0"/>
                </a:lnTo>
                <a:lnTo>
                  <a:pt x="1015197" y="1015197"/>
                </a:lnTo>
                <a:close/>
              </a:path>
            </a:pathLst>
          </a:custGeom>
          <a:solidFill>
            <a:srgbClr val="9C24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113460" y="4"/>
            <a:ext cx="1015365" cy="1015365"/>
          </a:xfrm>
          <a:custGeom>
            <a:avLst/>
            <a:gdLst/>
            <a:ahLst/>
            <a:cxnLst/>
            <a:rect l="l" t="t" r="r" b="b"/>
            <a:pathLst>
              <a:path w="1015365" h="1015365">
                <a:moveTo>
                  <a:pt x="1015197" y="1015198"/>
                </a:moveTo>
                <a:lnTo>
                  <a:pt x="0" y="1015198"/>
                </a:lnTo>
                <a:lnTo>
                  <a:pt x="1015197" y="0"/>
                </a:lnTo>
                <a:lnTo>
                  <a:pt x="1015197" y="1015198"/>
                </a:lnTo>
                <a:close/>
              </a:path>
            </a:pathLst>
          </a:custGeom>
          <a:solidFill>
            <a:srgbClr val="EF62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113585" y="106"/>
            <a:ext cx="1015365" cy="1015365"/>
          </a:xfrm>
          <a:custGeom>
            <a:avLst/>
            <a:gdLst/>
            <a:ahLst/>
            <a:cxnLst/>
            <a:rect l="l" t="t" r="r" b="b"/>
            <a:pathLst>
              <a:path w="1015365" h="1015365">
                <a:moveTo>
                  <a:pt x="0" y="1015198"/>
                </a:moveTo>
                <a:lnTo>
                  <a:pt x="0" y="0"/>
                </a:lnTo>
                <a:lnTo>
                  <a:pt x="1015197" y="0"/>
                </a:lnTo>
                <a:lnTo>
                  <a:pt x="0" y="1015198"/>
                </a:lnTo>
                <a:close/>
              </a:path>
            </a:pathLst>
          </a:custGeom>
          <a:solidFill>
            <a:srgbClr val="9C24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098362" y="101"/>
            <a:ext cx="3046095" cy="2030730"/>
          </a:xfrm>
          <a:custGeom>
            <a:avLst/>
            <a:gdLst/>
            <a:ahLst/>
            <a:cxnLst/>
            <a:rect l="l" t="t" r="r" b="b"/>
            <a:pathLst>
              <a:path w="3046095" h="2030730">
                <a:moveTo>
                  <a:pt x="1015187" y="0"/>
                </a:moveTo>
                <a:lnTo>
                  <a:pt x="0" y="0"/>
                </a:lnTo>
                <a:lnTo>
                  <a:pt x="1015187" y="1015199"/>
                </a:lnTo>
                <a:lnTo>
                  <a:pt x="1015187" y="0"/>
                </a:lnTo>
                <a:close/>
              </a:path>
              <a:path w="3046095" h="2030730">
                <a:moveTo>
                  <a:pt x="3045612" y="1015276"/>
                </a:moveTo>
                <a:lnTo>
                  <a:pt x="2030412" y="1015276"/>
                </a:lnTo>
                <a:lnTo>
                  <a:pt x="3045612" y="2030476"/>
                </a:lnTo>
                <a:lnTo>
                  <a:pt x="3045612" y="1015276"/>
                </a:lnTo>
                <a:close/>
              </a:path>
            </a:pathLst>
          </a:custGeom>
          <a:solidFill>
            <a:srgbClr val="EF62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154883" y="3903667"/>
            <a:ext cx="989330" cy="988060"/>
          </a:xfrm>
          <a:custGeom>
            <a:avLst/>
            <a:gdLst/>
            <a:ahLst/>
            <a:cxnLst/>
            <a:rect l="l" t="t" r="r" b="b"/>
            <a:pathLst>
              <a:path w="989329" h="988060">
                <a:moveTo>
                  <a:pt x="989098" y="987898"/>
                </a:moveTo>
                <a:lnTo>
                  <a:pt x="0" y="987898"/>
                </a:lnTo>
                <a:lnTo>
                  <a:pt x="0" y="0"/>
                </a:lnTo>
                <a:lnTo>
                  <a:pt x="989098" y="987898"/>
                </a:lnTo>
                <a:close/>
              </a:path>
            </a:pathLst>
          </a:custGeom>
          <a:solidFill>
            <a:srgbClr val="EF62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181137" y="3903667"/>
            <a:ext cx="989330" cy="988060"/>
          </a:xfrm>
          <a:custGeom>
            <a:avLst/>
            <a:gdLst/>
            <a:ahLst/>
            <a:cxnLst/>
            <a:rect l="l" t="t" r="r" b="b"/>
            <a:pathLst>
              <a:path w="989329" h="988060">
                <a:moveTo>
                  <a:pt x="989098" y="987898"/>
                </a:moveTo>
                <a:lnTo>
                  <a:pt x="0" y="987898"/>
                </a:lnTo>
                <a:lnTo>
                  <a:pt x="989098" y="0"/>
                </a:lnTo>
                <a:lnTo>
                  <a:pt x="989098" y="987898"/>
                </a:lnTo>
                <a:close/>
              </a:path>
            </a:pathLst>
          </a:custGeom>
          <a:solidFill>
            <a:srgbClr val="EF62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170260" y="3903667"/>
            <a:ext cx="989330" cy="988060"/>
          </a:xfrm>
          <a:custGeom>
            <a:avLst/>
            <a:gdLst/>
            <a:ahLst/>
            <a:cxnLst/>
            <a:rect l="l" t="t" r="r" b="b"/>
            <a:pathLst>
              <a:path w="989329" h="988060">
                <a:moveTo>
                  <a:pt x="989098" y="987898"/>
                </a:moveTo>
                <a:lnTo>
                  <a:pt x="0" y="987898"/>
                </a:lnTo>
                <a:lnTo>
                  <a:pt x="0" y="0"/>
                </a:lnTo>
                <a:lnTo>
                  <a:pt x="989098" y="0"/>
                </a:lnTo>
                <a:lnTo>
                  <a:pt x="989098" y="987898"/>
                </a:lnTo>
                <a:close/>
              </a:path>
            </a:pathLst>
          </a:custGeom>
          <a:solidFill>
            <a:srgbClr val="D13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54733" y="3903667"/>
            <a:ext cx="989330" cy="988060"/>
          </a:xfrm>
          <a:custGeom>
            <a:avLst/>
            <a:gdLst/>
            <a:ahLst/>
            <a:cxnLst/>
            <a:rect l="l" t="t" r="r" b="b"/>
            <a:pathLst>
              <a:path w="989329" h="988060">
                <a:moveTo>
                  <a:pt x="989098" y="987898"/>
                </a:moveTo>
                <a:lnTo>
                  <a:pt x="0" y="0"/>
                </a:lnTo>
                <a:lnTo>
                  <a:pt x="989098" y="0"/>
                </a:lnTo>
                <a:lnTo>
                  <a:pt x="989098" y="987898"/>
                </a:lnTo>
                <a:close/>
              </a:path>
            </a:pathLst>
          </a:custGeom>
          <a:solidFill>
            <a:srgbClr val="9C24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4891590"/>
            <a:ext cx="9144000" cy="252095"/>
          </a:xfrm>
          <a:custGeom>
            <a:avLst/>
            <a:gdLst/>
            <a:ahLst/>
            <a:cxnLst/>
            <a:rect l="l" t="t" r="r" b="b"/>
            <a:pathLst>
              <a:path w="9144000" h="252095">
                <a:moveTo>
                  <a:pt x="9143981" y="251999"/>
                </a:moveTo>
                <a:lnTo>
                  <a:pt x="0" y="2519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25199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724" y="469307"/>
            <a:ext cx="8374551" cy="892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2A3890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4724" y="1498333"/>
            <a:ext cx="8374551" cy="2386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hanukiran97/recommender_systems_mode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098362" y="4"/>
            <a:ext cx="3046095" cy="2030730"/>
            <a:chOff x="6098362" y="4"/>
            <a:chExt cx="3046095" cy="2030730"/>
          </a:xfrm>
        </p:grpSpPr>
        <p:sp>
          <p:nvSpPr>
            <p:cNvPr id="4" name="object 4"/>
            <p:cNvSpPr/>
            <p:nvPr/>
          </p:nvSpPr>
          <p:spPr>
            <a:xfrm>
              <a:off x="8128783" y="15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7" y="1015197"/>
                  </a:moveTo>
                  <a:lnTo>
                    <a:pt x="0" y="1015197"/>
                  </a:lnTo>
                  <a:lnTo>
                    <a:pt x="0" y="0"/>
                  </a:lnTo>
                  <a:lnTo>
                    <a:pt x="1015197" y="0"/>
                  </a:lnTo>
                  <a:lnTo>
                    <a:pt x="1015197" y="1015197"/>
                  </a:lnTo>
                  <a:close/>
                </a:path>
              </a:pathLst>
            </a:custGeom>
            <a:solidFill>
              <a:srgbClr val="212D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13460" y="4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7" y="1015198"/>
                  </a:moveTo>
                  <a:lnTo>
                    <a:pt x="0" y="1015198"/>
                  </a:lnTo>
                  <a:lnTo>
                    <a:pt x="1015197" y="0"/>
                  </a:lnTo>
                  <a:lnTo>
                    <a:pt x="1015197" y="1015198"/>
                  </a:lnTo>
                  <a:close/>
                </a:path>
              </a:pathLst>
            </a:custGeom>
            <a:solidFill>
              <a:srgbClr val="3849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13585" y="106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0" y="1015198"/>
                  </a:moveTo>
                  <a:lnTo>
                    <a:pt x="0" y="0"/>
                  </a:lnTo>
                  <a:lnTo>
                    <a:pt x="1015197" y="0"/>
                  </a:lnTo>
                  <a:lnTo>
                    <a:pt x="0" y="1015198"/>
                  </a:lnTo>
                  <a:close/>
                </a:path>
              </a:pathLst>
            </a:custGeom>
            <a:solidFill>
              <a:srgbClr val="77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8362" y="96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7" y="1015198"/>
                  </a:moveTo>
                  <a:lnTo>
                    <a:pt x="0" y="0"/>
                  </a:lnTo>
                  <a:lnTo>
                    <a:pt x="1015197" y="0"/>
                  </a:lnTo>
                  <a:lnTo>
                    <a:pt x="1015197" y="1015198"/>
                  </a:lnTo>
                  <a:close/>
                </a:path>
              </a:pathLst>
            </a:custGeom>
            <a:solidFill>
              <a:srgbClr val="212D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28783" y="1015372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4">
                  <a:moveTo>
                    <a:pt x="1015197" y="1015197"/>
                  </a:moveTo>
                  <a:lnTo>
                    <a:pt x="0" y="0"/>
                  </a:lnTo>
                  <a:lnTo>
                    <a:pt x="1015197" y="0"/>
                  </a:lnTo>
                  <a:lnTo>
                    <a:pt x="1015197" y="1015197"/>
                  </a:lnTo>
                  <a:close/>
                </a:path>
              </a:pathLst>
            </a:custGeom>
            <a:solidFill>
              <a:srgbClr val="77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08798" y="1323810"/>
            <a:ext cx="8329295" cy="1475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720"/>
              </a:lnSpc>
              <a:spcBef>
                <a:spcPts val="110"/>
              </a:spcBef>
            </a:pPr>
            <a:r>
              <a:rPr sz="3100" dirty="0">
                <a:solidFill>
                  <a:srgbClr val="FFFFFF"/>
                </a:solidFill>
                <a:latin typeface="Roboto"/>
                <a:cs typeface="Roboto"/>
              </a:rPr>
              <a:t>Final </a:t>
            </a:r>
            <a:r>
              <a:rPr sz="3100" spc="10" dirty="0">
                <a:solidFill>
                  <a:srgbClr val="FFFFFF"/>
                </a:solidFill>
                <a:latin typeface="Roboto"/>
                <a:cs typeface="Roboto"/>
              </a:rPr>
              <a:t>Report </a:t>
            </a:r>
            <a:r>
              <a:rPr sz="3100" dirty="0">
                <a:solidFill>
                  <a:srgbClr val="FFFFFF"/>
                </a:solidFill>
                <a:latin typeface="Roboto"/>
                <a:cs typeface="Roboto"/>
              </a:rPr>
              <a:t>- Recommendation</a:t>
            </a:r>
            <a:r>
              <a:rPr sz="31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00" dirty="0">
                <a:solidFill>
                  <a:srgbClr val="FFFFFF"/>
                </a:solidFill>
                <a:latin typeface="Roboto"/>
                <a:cs typeface="Roboto"/>
              </a:rPr>
              <a:t>system</a:t>
            </a:r>
            <a:endParaRPr sz="31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</a:pPr>
            <a:r>
              <a:rPr sz="3200" spc="-10" dirty="0">
                <a:solidFill>
                  <a:srgbClr val="FFE499"/>
                </a:solidFill>
                <a:latin typeface="Arial"/>
                <a:cs typeface="Arial"/>
              </a:rPr>
              <a:t>Build </a:t>
            </a:r>
            <a:r>
              <a:rPr sz="3200" dirty="0">
                <a:solidFill>
                  <a:srgbClr val="FFE499"/>
                </a:solidFill>
                <a:latin typeface="Arial"/>
                <a:cs typeface="Arial"/>
              </a:rPr>
              <a:t>a </a:t>
            </a:r>
            <a:r>
              <a:rPr sz="3200" spc="-10" dirty="0">
                <a:solidFill>
                  <a:srgbClr val="FFE499"/>
                </a:solidFill>
                <a:latin typeface="Arial"/>
                <a:cs typeface="Arial"/>
              </a:rPr>
              <a:t>Personalized Online </a:t>
            </a:r>
            <a:r>
              <a:rPr sz="3200" spc="-5" dirty="0">
                <a:solidFill>
                  <a:srgbClr val="FFE499"/>
                </a:solidFill>
                <a:latin typeface="Arial"/>
                <a:cs typeface="Arial"/>
              </a:rPr>
              <a:t>Course  Recommender </a:t>
            </a:r>
            <a:r>
              <a:rPr sz="3200" spc="-10" dirty="0">
                <a:solidFill>
                  <a:srgbClr val="FFE499"/>
                </a:solidFill>
                <a:latin typeface="Arial"/>
                <a:cs typeface="Arial"/>
              </a:rPr>
              <a:t>System </a:t>
            </a:r>
            <a:r>
              <a:rPr sz="3200" spc="-5" dirty="0">
                <a:solidFill>
                  <a:srgbClr val="FFE499"/>
                </a:solidFill>
                <a:latin typeface="Arial"/>
                <a:cs typeface="Arial"/>
              </a:rPr>
              <a:t>with </a:t>
            </a:r>
            <a:r>
              <a:rPr sz="3200" dirty="0">
                <a:solidFill>
                  <a:srgbClr val="FFE499"/>
                </a:solidFill>
                <a:latin typeface="Arial"/>
                <a:cs typeface="Arial"/>
              </a:rPr>
              <a:t>Machine</a:t>
            </a:r>
            <a:r>
              <a:rPr sz="3200" spc="-85" dirty="0">
                <a:solidFill>
                  <a:srgbClr val="FFE49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E499"/>
                </a:solidFill>
                <a:latin typeface="Arial"/>
                <a:cs typeface="Arial"/>
              </a:rPr>
              <a:t>Learning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ubTitle" idx="4"/>
          </p:nvPr>
        </p:nvSpPr>
        <p:spPr>
          <a:xfrm>
            <a:off x="657098" y="3129943"/>
            <a:ext cx="7829802" cy="3116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lang="en-US" spc="-5" dirty="0"/>
              <a:t>Giriganuru Bhanukiran</a:t>
            </a:r>
            <a:endParaRPr spc="-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299" y="1017797"/>
            <a:ext cx="6210837" cy="3155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6765" y="4239286"/>
            <a:ext cx="418020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5" dirty="0">
                <a:latin typeface="Arial"/>
                <a:cs typeface="Arial"/>
              </a:rPr>
              <a:t>Identify keywords in course </a:t>
            </a:r>
            <a:r>
              <a:rPr sz="1300" b="1" dirty="0">
                <a:latin typeface="Arial"/>
                <a:cs typeface="Arial"/>
              </a:rPr>
              <a:t>titles </a:t>
            </a:r>
            <a:r>
              <a:rPr sz="1300" b="1" spc="-5" dirty="0">
                <a:latin typeface="Arial"/>
                <a:cs typeface="Arial"/>
              </a:rPr>
              <a:t>using </a:t>
            </a:r>
            <a:r>
              <a:rPr sz="1300" b="1" dirty="0">
                <a:latin typeface="Arial"/>
                <a:cs typeface="Arial"/>
              </a:rPr>
              <a:t>a</a:t>
            </a:r>
            <a:r>
              <a:rPr sz="1300" b="1" spc="-60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WordCloud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95365" y="1186088"/>
            <a:ext cx="1832610" cy="2189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The omnipresences following  by </a:t>
            </a:r>
            <a:r>
              <a:rPr sz="1100" dirty="0">
                <a:latin typeface="Arial"/>
                <a:cs typeface="Arial"/>
              </a:rPr>
              <a:t>size respectively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are: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469900" indent="-34544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100" spc="-5" dirty="0">
                <a:latin typeface="Arial"/>
                <a:cs typeface="Arial"/>
              </a:rPr>
              <a:t>data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-&gt;</a:t>
            </a:r>
            <a:endParaRPr sz="1100">
              <a:latin typeface="Arial"/>
              <a:cs typeface="Arial"/>
            </a:endParaRPr>
          </a:p>
          <a:p>
            <a:pPr marL="469900" indent="-34544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100" spc="-5" dirty="0">
                <a:latin typeface="Arial"/>
                <a:cs typeface="Arial"/>
              </a:rPr>
              <a:t>data </a:t>
            </a:r>
            <a:r>
              <a:rPr sz="1100" dirty="0">
                <a:latin typeface="Arial"/>
                <a:cs typeface="Arial"/>
              </a:rPr>
              <a:t>science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-&gt;</a:t>
            </a:r>
            <a:endParaRPr sz="1100">
              <a:latin typeface="Arial"/>
              <a:cs typeface="Arial"/>
            </a:endParaRPr>
          </a:p>
          <a:p>
            <a:pPr marL="469900" indent="-34544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100" spc="-5" dirty="0">
                <a:latin typeface="Arial"/>
                <a:cs typeface="Arial"/>
              </a:rPr>
              <a:t>python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-&gt;</a:t>
            </a:r>
            <a:endParaRPr sz="1100">
              <a:latin typeface="Arial"/>
              <a:cs typeface="Arial"/>
            </a:endParaRPr>
          </a:p>
          <a:p>
            <a:pPr marL="469900" indent="-34544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100" dirty="0">
                <a:latin typeface="Arial"/>
                <a:cs typeface="Arial"/>
              </a:rPr>
              <a:t>machine </a:t>
            </a:r>
            <a:r>
              <a:rPr sz="1100" spc="-5" dirty="0">
                <a:latin typeface="Arial"/>
                <a:cs typeface="Arial"/>
              </a:rPr>
              <a:t>learning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-&gt;</a:t>
            </a:r>
            <a:endParaRPr sz="1100">
              <a:latin typeface="Arial"/>
              <a:cs typeface="Arial"/>
            </a:endParaRPr>
          </a:p>
          <a:p>
            <a:pPr marL="469900" indent="-34544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100" spc="-5" dirty="0">
                <a:latin typeface="Arial"/>
                <a:cs typeface="Arial"/>
              </a:rPr>
              <a:t>data analysis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-&gt;</a:t>
            </a:r>
            <a:endParaRPr sz="1100">
              <a:latin typeface="Arial"/>
              <a:cs typeface="Arial"/>
            </a:endParaRPr>
          </a:p>
          <a:p>
            <a:pPr marL="469900" indent="-34544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100" spc="-5" dirty="0">
                <a:latin typeface="Arial"/>
                <a:cs typeface="Arial"/>
              </a:rPr>
              <a:t>application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-&gt;</a:t>
            </a:r>
            <a:endParaRPr sz="1100">
              <a:latin typeface="Arial"/>
              <a:cs typeface="Arial"/>
            </a:endParaRPr>
          </a:p>
          <a:p>
            <a:pPr marL="469900" indent="-34544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100" spc="-5" dirty="0">
                <a:latin typeface="Arial"/>
                <a:cs typeface="Arial"/>
              </a:rPr>
              <a:t>big data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-&gt;</a:t>
            </a:r>
            <a:endParaRPr sz="1100">
              <a:latin typeface="Arial"/>
              <a:cs typeface="Arial"/>
            </a:endParaRPr>
          </a:p>
          <a:p>
            <a:pPr marL="469900" indent="-34544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100" spc="-5" dirty="0">
                <a:latin typeface="Arial"/>
                <a:cs typeface="Arial"/>
              </a:rPr>
              <a:t>java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-&gt;</a:t>
            </a:r>
            <a:endParaRPr sz="1100">
              <a:latin typeface="Arial"/>
              <a:cs typeface="Arial"/>
            </a:endParaRPr>
          </a:p>
          <a:p>
            <a:pPr marL="469900" indent="-34544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100" dirty="0">
                <a:latin typeface="Arial"/>
                <a:cs typeface="Arial"/>
              </a:rPr>
              <a:t>microservice</a:t>
            </a:r>
            <a:endParaRPr sz="1100">
              <a:latin typeface="Arial"/>
              <a:cs typeface="Arial"/>
            </a:endParaRPr>
          </a:p>
          <a:p>
            <a:pPr marL="469900" indent="-422909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100" spc="-5" dirty="0">
                <a:latin typeface="Arial"/>
                <a:cs typeface="Arial"/>
              </a:rPr>
              <a:t>web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38995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Exploratory </a:t>
            </a:r>
            <a:r>
              <a:rPr spc="-5" dirty="0"/>
              <a:t>Data</a:t>
            </a:r>
            <a:r>
              <a:rPr spc="-60" dirty="0"/>
              <a:t> </a:t>
            </a:r>
            <a:r>
              <a:rPr spc="-10" dirty="0"/>
              <a:t>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04197"/>
            <a:ext cx="9144000" cy="4039870"/>
            <a:chOff x="0" y="1104197"/>
            <a:chExt cx="9144000" cy="4039870"/>
          </a:xfrm>
        </p:grpSpPr>
        <p:sp>
          <p:nvSpPr>
            <p:cNvPr id="3" name="object 3"/>
            <p:cNvSpPr/>
            <p:nvPr/>
          </p:nvSpPr>
          <p:spPr>
            <a:xfrm>
              <a:off x="852098" y="1104197"/>
              <a:ext cx="1746080" cy="36318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94169" y="2431870"/>
              <a:ext cx="2755515" cy="23536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013148" y="1034231"/>
            <a:ext cx="5207635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Determine popular course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genres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98300"/>
              </a:lnSpc>
              <a:spcBef>
                <a:spcPts val="45"/>
              </a:spcBef>
            </a:pPr>
            <a:r>
              <a:rPr sz="1200" spc="-15" dirty="0">
                <a:latin typeface="Arial"/>
                <a:cs typeface="Arial"/>
              </a:rPr>
              <a:t>BackendDev, </a:t>
            </a:r>
            <a:r>
              <a:rPr sz="1200" dirty="0">
                <a:latin typeface="Arial"/>
                <a:cs typeface="Arial"/>
              </a:rPr>
              <a:t>MachineLearning, </a:t>
            </a:r>
            <a:r>
              <a:rPr sz="1200" spc="-5" dirty="0">
                <a:latin typeface="Arial"/>
                <a:cs typeface="Arial"/>
              </a:rPr>
              <a:t>Database are the utmost popular genres.  While Blockchain, Chatbot, </a:t>
            </a:r>
            <a:r>
              <a:rPr sz="1200" spc="-10" dirty="0">
                <a:latin typeface="Arial"/>
                <a:cs typeface="Arial"/>
              </a:rPr>
              <a:t>ComputerVision </a:t>
            </a:r>
            <a:r>
              <a:rPr sz="1200" spc="-5" dirty="0">
                <a:latin typeface="Arial"/>
                <a:cs typeface="Arial"/>
              </a:rPr>
              <a:t>are the </a:t>
            </a:r>
            <a:r>
              <a:rPr sz="1200" dirty="0">
                <a:latin typeface="Arial"/>
                <a:cs typeface="Arial"/>
              </a:rPr>
              <a:t>most </a:t>
            </a:r>
            <a:r>
              <a:rPr sz="1200" spc="-5" dirty="0">
                <a:latin typeface="Arial"/>
                <a:cs typeface="Arial"/>
              </a:rPr>
              <a:t>less </a:t>
            </a:r>
            <a:r>
              <a:rPr sz="1200" dirty="0">
                <a:latin typeface="Arial"/>
                <a:cs typeface="Arial"/>
              </a:rPr>
              <a:t>common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ones.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4724" y="469307"/>
            <a:ext cx="38995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Exploratory </a:t>
            </a:r>
            <a:r>
              <a:rPr sz="2700" spc="-5" dirty="0">
                <a:solidFill>
                  <a:srgbClr val="2A3890"/>
                </a:solidFill>
                <a:latin typeface="Roboto"/>
                <a:cs typeface="Roboto"/>
              </a:rPr>
              <a:t>Data</a:t>
            </a:r>
            <a:r>
              <a:rPr sz="2700" spc="-60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Analysis</a:t>
            </a:r>
            <a:endParaRPr sz="27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38995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Exploratory </a:t>
            </a:r>
            <a:r>
              <a:rPr spc="-5" dirty="0"/>
              <a:t>Data</a:t>
            </a:r>
            <a:r>
              <a:rPr spc="-60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7730" y="4550025"/>
            <a:ext cx="24110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The histogram of user rating</a:t>
            </a:r>
            <a:r>
              <a:rPr sz="1100" b="1" spc="-7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counts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7999" y="1901496"/>
            <a:ext cx="7506334" cy="2999105"/>
            <a:chOff x="397999" y="1901496"/>
            <a:chExt cx="7506334" cy="2999105"/>
          </a:xfrm>
        </p:grpSpPr>
        <p:sp>
          <p:nvSpPr>
            <p:cNvPr id="5" name="object 5"/>
            <p:cNvSpPr/>
            <p:nvPr/>
          </p:nvSpPr>
          <p:spPr>
            <a:xfrm>
              <a:off x="397999" y="2133170"/>
              <a:ext cx="3933817" cy="244884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89838" y="1901496"/>
              <a:ext cx="2314395" cy="29989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54396" y="1572831"/>
            <a:ext cx="198373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30" dirty="0">
                <a:latin typeface="Arial"/>
                <a:cs typeface="Arial"/>
              </a:rPr>
              <a:t>Top </a:t>
            </a:r>
            <a:r>
              <a:rPr sz="1100" b="1" spc="-5" dirty="0">
                <a:latin typeface="Arial"/>
                <a:cs typeface="Arial"/>
              </a:rPr>
              <a:t>20 </a:t>
            </a:r>
            <a:r>
              <a:rPr sz="1100" b="1" dirty="0">
                <a:latin typeface="Arial"/>
                <a:cs typeface="Arial"/>
              </a:rPr>
              <a:t>Most </a:t>
            </a:r>
            <a:r>
              <a:rPr sz="1100" b="1" spc="-5" dirty="0">
                <a:latin typeface="Arial"/>
                <a:cs typeface="Arial"/>
              </a:rPr>
              <a:t>Popular</a:t>
            </a:r>
            <a:r>
              <a:rPr sz="1100" b="1" spc="-6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Courses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0037" y="1200109"/>
            <a:ext cx="40201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This given histogram illustrates the amount of user </a:t>
            </a:r>
            <a:r>
              <a:rPr sz="1100" dirty="0">
                <a:latin typeface="Arial"/>
                <a:cs typeface="Arial"/>
              </a:rPr>
              <a:t>rating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counts.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2232" y="1520148"/>
            <a:ext cx="32962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Almost users did not </a:t>
            </a:r>
            <a:r>
              <a:rPr sz="1100" dirty="0">
                <a:latin typeface="Arial"/>
                <a:cs typeface="Arial"/>
              </a:rPr>
              <a:t>rate </a:t>
            </a:r>
            <a:r>
              <a:rPr sz="1100" spc="-5" dirty="0">
                <a:latin typeface="Arial"/>
                <a:cs typeface="Arial"/>
              </a:rPr>
              <a:t>any </a:t>
            </a:r>
            <a:r>
              <a:rPr sz="1100" dirty="0">
                <a:latin typeface="Arial"/>
                <a:cs typeface="Arial"/>
              </a:rPr>
              <a:t>courses </a:t>
            </a:r>
            <a:r>
              <a:rPr sz="1100" spc="-5" dirty="0">
                <a:latin typeface="Arial"/>
                <a:cs typeface="Arial"/>
              </a:rPr>
              <a:t>or </a:t>
            </a:r>
            <a:r>
              <a:rPr sz="1100" dirty="0">
                <a:latin typeface="Arial"/>
                <a:cs typeface="Arial"/>
              </a:rPr>
              <a:t>rated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rarely.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3300" y="1840187"/>
            <a:ext cx="32150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few exceptional </a:t>
            </a:r>
            <a:r>
              <a:rPr sz="1100" dirty="0">
                <a:latin typeface="Arial"/>
                <a:cs typeface="Arial"/>
              </a:rPr>
              <a:t>students rated </a:t>
            </a:r>
            <a:r>
              <a:rPr sz="1100" spc="-5" dirty="0">
                <a:latin typeface="Arial"/>
                <a:cs typeface="Arial"/>
              </a:rPr>
              <a:t>above 40</a:t>
            </a:r>
            <a:r>
              <a:rPr sz="1100" spc="-1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courses.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96595" y="530235"/>
            <a:ext cx="31661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This below table </a:t>
            </a:r>
            <a:r>
              <a:rPr sz="1100" dirty="0">
                <a:latin typeface="Arial"/>
                <a:cs typeface="Arial"/>
              </a:rPr>
              <a:t>shows </a:t>
            </a:r>
            <a:r>
              <a:rPr sz="1100" spc="-5" dirty="0">
                <a:latin typeface="Arial"/>
                <a:cs typeface="Arial"/>
              </a:rPr>
              <a:t>top 20 widespread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couses.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08929" y="850274"/>
            <a:ext cx="29419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9/10 </a:t>
            </a:r>
            <a:r>
              <a:rPr sz="1100" dirty="0">
                <a:latin typeface="Arial"/>
                <a:cs typeface="Arial"/>
              </a:rPr>
              <a:t>courses </a:t>
            </a:r>
            <a:r>
              <a:rPr sz="1100" spc="-5" dirty="0">
                <a:latin typeface="Arial"/>
                <a:cs typeface="Arial"/>
              </a:rPr>
              <a:t>of top 10 are belong to data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topic.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27643" y="1170314"/>
            <a:ext cx="31038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Only the 4th is the part of </a:t>
            </a:r>
            <a:r>
              <a:rPr sz="1100" dirty="0">
                <a:latin typeface="Arial"/>
                <a:cs typeface="Arial"/>
              </a:rPr>
              <a:t>software </a:t>
            </a:r>
            <a:r>
              <a:rPr sz="1100" spc="-5" dirty="0">
                <a:latin typeface="Arial"/>
                <a:cs typeface="Arial"/>
              </a:rPr>
              <a:t>engineer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topic.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304990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Feature</a:t>
            </a:r>
            <a:r>
              <a:rPr spc="-45" dirty="0"/>
              <a:t> </a:t>
            </a:r>
            <a:r>
              <a:rPr spc="-10" dirty="0"/>
              <a:t>Engineering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38358"/>
            <a:ext cx="8025765" cy="328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Pipeline:</a:t>
            </a:r>
            <a:endParaRPr sz="2000">
              <a:latin typeface="Arial"/>
              <a:cs typeface="Arial"/>
            </a:endParaRPr>
          </a:p>
          <a:p>
            <a:pPr marL="469900" indent="-440690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Extract Bag of </a:t>
            </a:r>
            <a:r>
              <a:rPr sz="2000" spc="-15" dirty="0">
                <a:latin typeface="Arial"/>
                <a:cs typeface="Arial"/>
              </a:rPr>
              <a:t>Words </a:t>
            </a:r>
            <a:r>
              <a:rPr sz="2000" dirty="0">
                <a:latin typeface="Arial"/>
                <a:cs typeface="Arial"/>
              </a:rPr>
              <a:t>(BoW) </a:t>
            </a:r>
            <a:r>
              <a:rPr sz="2000" spc="-5" dirty="0">
                <a:latin typeface="Arial"/>
                <a:cs typeface="Arial"/>
              </a:rPr>
              <a:t>Features from Course </a:t>
            </a:r>
            <a:r>
              <a:rPr sz="2000" spc="-40" dirty="0">
                <a:latin typeface="Arial"/>
                <a:cs typeface="Arial"/>
              </a:rPr>
              <a:t>Textual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Content</a:t>
            </a:r>
            <a:endParaRPr sz="2000">
              <a:latin typeface="Arial"/>
              <a:cs typeface="Arial"/>
            </a:endParaRPr>
          </a:p>
          <a:p>
            <a:pPr marL="927100" lvl="1" indent="-652145">
              <a:lnSpc>
                <a:spcPct val="100000"/>
              </a:lnSpc>
              <a:spcBef>
                <a:spcPts val="359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z="2000" spc="-5" dirty="0">
                <a:latin typeface="Arial"/>
                <a:cs typeface="Arial"/>
              </a:rPr>
              <a:t>Bag of </a:t>
            </a:r>
            <a:r>
              <a:rPr sz="2000" spc="-15" dirty="0">
                <a:latin typeface="Arial"/>
                <a:cs typeface="Arial"/>
              </a:rPr>
              <a:t>Words </a:t>
            </a:r>
            <a:r>
              <a:rPr sz="2000" dirty="0">
                <a:latin typeface="Arial"/>
                <a:cs typeface="Arial"/>
              </a:rPr>
              <a:t>(BoW)</a:t>
            </a:r>
            <a:r>
              <a:rPr sz="2000" spc="-5" dirty="0">
                <a:latin typeface="Arial"/>
                <a:cs typeface="Arial"/>
              </a:rPr>
              <a:t> features</a:t>
            </a:r>
            <a:endParaRPr sz="2000">
              <a:latin typeface="Arial"/>
              <a:cs typeface="Arial"/>
            </a:endParaRPr>
          </a:p>
          <a:p>
            <a:pPr marL="927100" lvl="1" indent="-652145">
              <a:lnSpc>
                <a:spcPct val="100000"/>
              </a:lnSpc>
              <a:spcBef>
                <a:spcPts val="359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z="2000" spc="-5" dirty="0">
                <a:latin typeface="Arial"/>
                <a:cs typeface="Arial"/>
              </a:rPr>
              <a:t>BoW dimensionality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reduction</a:t>
            </a:r>
            <a:endParaRPr sz="2000">
              <a:latin typeface="Arial"/>
              <a:cs typeface="Arial"/>
            </a:endParaRPr>
          </a:p>
          <a:p>
            <a:pPr marL="926465" marR="469900" lvl="1" indent="-652145">
              <a:lnSpc>
                <a:spcPct val="114999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000" spc="-5" dirty="0">
                <a:latin typeface="Arial"/>
                <a:cs typeface="Arial"/>
              </a:rPr>
              <a:t>Extract BoW features for </a:t>
            </a:r>
            <a:r>
              <a:rPr sz="2000" dirty="0">
                <a:latin typeface="Arial"/>
                <a:cs typeface="Arial"/>
              </a:rPr>
              <a:t>course </a:t>
            </a:r>
            <a:r>
              <a:rPr sz="2000" spc="-5" dirty="0">
                <a:latin typeface="Arial"/>
                <a:cs typeface="Arial"/>
              </a:rPr>
              <a:t>textual </a:t>
            </a:r>
            <a:r>
              <a:rPr sz="2000" dirty="0">
                <a:latin typeface="Arial"/>
                <a:cs typeface="Arial"/>
              </a:rPr>
              <a:t>content </a:t>
            </a:r>
            <a:r>
              <a:rPr sz="2000" spc="-5" dirty="0">
                <a:latin typeface="Arial"/>
                <a:cs typeface="Arial"/>
              </a:rPr>
              <a:t>and build </a:t>
            </a:r>
            <a:r>
              <a:rPr sz="2000" dirty="0">
                <a:latin typeface="Arial"/>
                <a:cs typeface="Arial"/>
              </a:rPr>
              <a:t>a  </a:t>
            </a:r>
            <a:r>
              <a:rPr sz="2000" spc="-5" dirty="0">
                <a:latin typeface="Arial"/>
                <a:cs typeface="Arial"/>
              </a:rPr>
              <a:t>dataset</a:t>
            </a:r>
            <a:endParaRPr sz="2000">
              <a:latin typeface="Arial"/>
              <a:cs typeface="Arial"/>
            </a:endParaRPr>
          </a:p>
          <a:p>
            <a:pPr marL="469900" indent="-440690">
              <a:lnSpc>
                <a:spcPct val="100000"/>
              </a:lnSpc>
              <a:spcBef>
                <a:spcPts val="359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Calculate Course Similarity using BoW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Features</a:t>
            </a:r>
            <a:endParaRPr sz="2000">
              <a:latin typeface="Arial"/>
              <a:cs typeface="Arial"/>
            </a:endParaRPr>
          </a:p>
          <a:p>
            <a:pPr marL="927100" lvl="1" indent="-652145">
              <a:lnSpc>
                <a:spcPct val="100000"/>
              </a:lnSpc>
              <a:spcBef>
                <a:spcPts val="359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z="2000" spc="-5" dirty="0">
                <a:latin typeface="Arial"/>
                <a:cs typeface="Arial"/>
              </a:rPr>
              <a:t>Calculate the </a:t>
            </a:r>
            <a:r>
              <a:rPr sz="2000" dirty="0">
                <a:latin typeface="Arial"/>
                <a:cs typeface="Arial"/>
              </a:rPr>
              <a:t>consine similarity </a:t>
            </a:r>
            <a:r>
              <a:rPr sz="2000" spc="-5" dirty="0">
                <a:latin typeface="Arial"/>
                <a:cs typeface="Arial"/>
              </a:rPr>
              <a:t>between two example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courses</a:t>
            </a:r>
            <a:endParaRPr sz="2000">
              <a:latin typeface="Arial"/>
              <a:cs typeface="Arial"/>
            </a:endParaRPr>
          </a:p>
          <a:p>
            <a:pPr marL="927100" lvl="1" indent="-652145">
              <a:lnSpc>
                <a:spcPct val="100000"/>
              </a:lnSpc>
              <a:spcBef>
                <a:spcPts val="359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z="2000" spc="-5" dirty="0">
                <a:latin typeface="Arial"/>
                <a:cs typeface="Arial"/>
              </a:rPr>
              <a:t>Find </a:t>
            </a:r>
            <a:r>
              <a:rPr sz="2000" dirty="0">
                <a:latin typeface="Arial"/>
                <a:cs typeface="Arial"/>
              </a:rPr>
              <a:t>similar courses </a:t>
            </a:r>
            <a:r>
              <a:rPr sz="2000" spc="-5" dirty="0">
                <a:latin typeface="Arial"/>
                <a:cs typeface="Arial"/>
              </a:rPr>
              <a:t>to the </a:t>
            </a:r>
            <a:r>
              <a:rPr sz="2000" dirty="0">
                <a:latin typeface="Arial"/>
                <a:cs typeface="Arial"/>
              </a:rPr>
              <a:t>specific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course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33642" y="1245347"/>
            <a:ext cx="5510338" cy="3647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304990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Feature</a:t>
            </a:r>
            <a:r>
              <a:rPr spc="-45" dirty="0"/>
              <a:t> </a:t>
            </a:r>
            <a:r>
              <a:rPr spc="-10" dirty="0"/>
              <a:t>Engineering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0899" y="1115917"/>
            <a:ext cx="2847975" cy="3608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020">
              <a:lnSpc>
                <a:spcPct val="1149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The </a:t>
            </a:r>
            <a:r>
              <a:rPr sz="1100" dirty="0">
                <a:latin typeface="Arial"/>
                <a:cs typeface="Arial"/>
              </a:rPr>
              <a:t>main </a:t>
            </a:r>
            <a:r>
              <a:rPr sz="1100" spc="-5" dirty="0">
                <a:latin typeface="Arial"/>
                <a:cs typeface="Arial"/>
              </a:rPr>
              <a:t>goal of </a:t>
            </a:r>
            <a:r>
              <a:rPr sz="1100" dirty="0">
                <a:latin typeface="Arial"/>
                <a:cs typeface="Arial"/>
              </a:rPr>
              <a:t>recommender systems </a:t>
            </a:r>
            <a:r>
              <a:rPr sz="1100" spc="-5" dirty="0">
                <a:latin typeface="Arial"/>
                <a:cs typeface="Arial"/>
              </a:rPr>
              <a:t>is to  help users find items they potentially  interested in. Depending on the  </a:t>
            </a:r>
            <a:r>
              <a:rPr sz="1100" dirty="0">
                <a:latin typeface="Arial"/>
                <a:cs typeface="Arial"/>
              </a:rPr>
              <a:t>recommendation </a:t>
            </a:r>
            <a:r>
              <a:rPr sz="1100" spc="-5" dirty="0">
                <a:latin typeface="Arial"/>
                <a:cs typeface="Arial"/>
              </a:rPr>
              <a:t>tasks, an item </a:t>
            </a:r>
            <a:r>
              <a:rPr sz="1100" dirty="0">
                <a:latin typeface="Arial"/>
                <a:cs typeface="Arial"/>
              </a:rPr>
              <a:t>can </a:t>
            </a:r>
            <a:r>
              <a:rPr sz="1100" spc="-5" dirty="0">
                <a:latin typeface="Arial"/>
                <a:cs typeface="Arial"/>
              </a:rPr>
              <a:t>be </a:t>
            </a:r>
            <a:r>
              <a:rPr sz="1100" dirty="0">
                <a:latin typeface="Arial"/>
                <a:cs typeface="Arial"/>
              </a:rPr>
              <a:t>a  movie, a restaurant, </a:t>
            </a:r>
            <a:r>
              <a:rPr sz="1100" spc="-25" dirty="0">
                <a:latin typeface="Arial"/>
                <a:cs typeface="Arial"/>
              </a:rPr>
              <a:t>or, </a:t>
            </a:r>
            <a:r>
              <a:rPr sz="1100" spc="-5" dirty="0">
                <a:latin typeface="Arial"/>
                <a:cs typeface="Arial"/>
              </a:rPr>
              <a:t>in our </a:t>
            </a:r>
            <a:r>
              <a:rPr sz="1100" dirty="0">
                <a:latin typeface="Arial"/>
                <a:cs typeface="Arial"/>
              </a:rPr>
              <a:t>case, </a:t>
            </a:r>
            <a:r>
              <a:rPr sz="1100" spc="-5" dirty="0">
                <a:latin typeface="Arial"/>
                <a:cs typeface="Arial"/>
              </a:rPr>
              <a:t>an online  </a:t>
            </a:r>
            <a:r>
              <a:rPr sz="1100" dirty="0">
                <a:latin typeface="Arial"/>
                <a:cs typeface="Arial"/>
              </a:rPr>
              <a:t>course.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 marR="95250">
              <a:lnSpc>
                <a:spcPct val="114999"/>
              </a:lnSpc>
            </a:pPr>
            <a:r>
              <a:rPr sz="1100" dirty="0">
                <a:latin typeface="Arial"/>
                <a:cs typeface="Arial"/>
              </a:rPr>
              <a:t>Machine </a:t>
            </a:r>
            <a:r>
              <a:rPr sz="1100" spc="-5" dirty="0">
                <a:latin typeface="Arial"/>
                <a:cs typeface="Arial"/>
              </a:rPr>
              <a:t>learning algorithms </a:t>
            </a:r>
            <a:r>
              <a:rPr sz="1100" dirty="0">
                <a:latin typeface="Arial"/>
                <a:cs typeface="Arial"/>
              </a:rPr>
              <a:t>cannot </a:t>
            </a:r>
            <a:r>
              <a:rPr sz="1100" spc="-5" dirty="0">
                <a:latin typeface="Arial"/>
                <a:cs typeface="Arial"/>
              </a:rPr>
              <a:t>work on  an item directly </a:t>
            </a:r>
            <a:r>
              <a:rPr sz="1100" dirty="0">
                <a:latin typeface="Arial"/>
                <a:cs typeface="Arial"/>
              </a:rPr>
              <a:t>so </a:t>
            </a:r>
            <a:r>
              <a:rPr sz="1100" spc="-5" dirty="0">
                <a:latin typeface="Arial"/>
                <a:cs typeface="Arial"/>
              </a:rPr>
              <a:t>we first need to extract  features and </a:t>
            </a:r>
            <a:r>
              <a:rPr sz="1100" dirty="0">
                <a:latin typeface="Arial"/>
                <a:cs typeface="Arial"/>
              </a:rPr>
              <a:t>represent </a:t>
            </a:r>
            <a:r>
              <a:rPr sz="1100" spc="-5" dirty="0">
                <a:latin typeface="Arial"/>
                <a:cs typeface="Arial"/>
              </a:rPr>
              <a:t>the items  </a:t>
            </a:r>
            <a:r>
              <a:rPr sz="1100" spc="-10" dirty="0">
                <a:latin typeface="Arial"/>
                <a:cs typeface="Arial"/>
              </a:rPr>
              <a:t>mathematically, </a:t>
            </a:r>
            <a:r>
              <a:rPr sz="1100" spc="-5" dirty="0">
                <a:latin typeface="Arial"/>
                <a:cs typeface="Arial"/>
              </a:rPr>
              <a:t>i.e., with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feature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vector.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</a:pPr>
            <a:r>
              <a:rPr sz="1100" dirty="0">
                <a:latin typeface="Arial"/>
                <a:cs typeface="Arial"/>
              </a:rPr>
              <a:t>Many </a:t>
            </a:r>
            <a:r>
              <a:rPr sz="1100" spc="-5" dirty="0">
                <a:latin typeface="Arial"/>
                <a:cs typeface="Arial"/>
              </a:rPr>
              <a:t>items are often described by text </a:t>
            </a:r>
            <a:r>
              <a:rPr sz="1100" dirty="0">
                <a:latin typeface="Arial"/>
                <a:cs typeface="Arial"/>
              </a:rPr>
              <a:t>so  </a:t>
            </a:r>
            <a:r>
              <a:rPr sz="1100" spc="-5" dirty="0">
                <a:latin typeface="Arial"/>
                <a:cs typeface="Arial"/>
              </a:rPr>
              <a:t>they are associated with textual data, </a:t>
            </a:r>
            <a:r>
              <a:rPr sz="1100" dirty="0">
                <a:latin typeface="Arial"/>
                <a:cs typeface="Arial"/>
              </a:rPr>
              <a:t>such </a:t>
            </a:r>
            <a:r>
              <a:rPr sz="1100" spc="-5" dirty="0">
                <a:latin typeface="Arial"/>
                <a:cs typeface="Arial"/>
              </a:rPr>
              <a:t>as  the titles and descriptions of </a:t>
            </a:r>
            <a:r>
              <a:rPr sz="1100" dirty="0">
                <a:latin typeface="Arial"/>
                <a:cs typeface="Arial"/>
              </a:rPr>
              <a:t>a movie </a:t>
            </a:r>
            <a:r>
              <a:rPr sz="1100" spc="-5" dirty="0">
                <a:latin typeface="Arial"/>
                <a:cs typeface="Arial"/>
              </a:rPr>
              <a:t>or  </a:t>
            </a:r>
            <a:r>
              <a:rPr sz="1100" dirty="0">
                <a:latin typeface="Arial"/>
                <a:cs typeface="Arial"/>
              </a:rPr>
              <a:t>course. </a:t>
            </a:r>
            <a:r>
              <a:rPr sz="1100" spc="-5" dirty="0">
                <a:latin typeface="Arial"/>
                <a:cs typeface="Arial"/>
              </a:rPr>
              <a:t>Since </a:t>
            </a:r>
            <a:r>
              <a:rPr sz="1100" dirty="0">
                <a:latin typeface="Arial"/>
                <a:cs typeface="Arial"/>
              </a:rPr>
              <a:t>machine </a:t>
            </a:r>
            <a:r>
              <a:rPr sz="1100" spc="-5" dirty="0">
                <a:latin typeface="Arial"/>
                <a:cs typeface="Arial"/>
              </a:rPr>
              <a:t>learning algorithms  </a:t>
            </a:r>
            <a:r>
              <a:rPr sz="1100" dirty="0">
                <a:latin typeface="Arial"/>
                <a:cs typeface="Arial"/>
              </a:rPr>
              <a:t>can </a:t>
            </a:r>
            <a:r>
              <a:rPr sz="1100" spc="-5" dirty="0">
                <a:latin typeface="Arial"/>
                <a:cs typeface="Arial"/>
              </a:rPr>
              <a:t>not process textual data </a:t>
            </a:r>
            <a:r>
              <a:rPr sz="1100" spc="-15" dirty="0">
                <a:latin typeface="Arial"/>
                <a:cs typeface="Arial"/>
              </a:rPr>
              <a:t>directly, </a:t>
            </a:r>
            <a:r>
              <a:rPr sz="1100" spc="-5" dirty="0">
                <a:latin typeface="Arial"/>
                <a:cs typeface="Arial"/>
              </a:rPr>
              <a:t>we need  to transform the </a:t>
            </a:r>
            <a:r>
              <a:rPr sz="1100" dirty="0">
                <a:latin typeface="Arial"/>
                <a:cs typeface="Arial"/>
              </a:rPr>
              <a:t>raw </a:t>
            </a:r>
            <a:r>
              <a:rPr sz="1100" spc="-5" dirty="0">
                <a:latin typeface="Arial"/>
                <a:cs typeface="Arial"/>
              </a:rPr>
              <a:t>text into numeric feature  </a:t>
            </a:r>
            <a:r>
              <a:rPr sz="1100" dirty="0">
                <a:latin typeface="Arial"/>
                <a:cs typeface="Arial"/>
              </a:rPr>
              <a:t>vectors.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801671"/>
            <a:ext cx="9143981" cy="3083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4" y="469307"/>
            <a:ext cx="402462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5" dirty="0">
                <a:solidFill>
                  <a:srgbClr val="2A3890"/>
                </a:solidFill>
                <a:latin typeface="Roboto"/>
                <a:cs typeface="Roboto"/>
              </a:rPr>
              <a:t>Feature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Engineering </a:t>
            </a:r>
            <a:r>
              <a:rPr sz="2700" spc="-5" dirty="0">
                <a:solidFill>
                  <a:srgbClr val="2A3890"/>
                </a:solidFill>
                <a:latin typeface="Roboto"/>
                <a:cs typeface="Roboto"/>
              </a:rPr>
              <a:t>-</a:t>
            </a:r>
            <a:r>
              <a:rPr sz="2700" spc="-15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BoW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4" y="1293756"/>
            <a:ext cx="2975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Bag of </a:t>
            </a:r>
            <a:r>
              <a:rPr sz="1800" spc="-15" dirty="0">
                <a:solidFill>
                  <a:srgbClr val="424242"/>
                </a:solidFill>
                <a:latin typeface="Roboto"/>
                <a:cs typeface="Roboto"/>
              </a:rPr>
              <a:t>Words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(BoW)</a:t>
            </a:r>
            <a:r>
              <a:rPr sz="1800" spc="-60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features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4883" y="3903667"/>
            <a:ext cx="989330" cy="988060"/>
          </a:xfrm>
          <a:custGeom>
            <a:avLst/>
            <a:gdLst/>
            <a:ahLst/>
            <a:cxnLst/>
            <a:rect l="l" t="t" r="r" b="b"/>
            <a:pathLst>
              <a:path w="989329" h="988060">
                <a:moveTo>
                  <a:pt x="989098" y="987898"/>
                </a:moveTo>
                <a:lnTo>
                  <a:pt x="0" y="987898"/>
                </a:lnTo>
                <a:lnTo>
                  <a:pt x="0" y="0"/>
                </a:lnTo>
                <a:lnTo>
                  <a:pt x="989098" y="987898"/>
                </a:lnTo>
                <a:close/>
              </a:path>
            </a:pathLst>
          </a:custGeom>
          <a:solidFill>
            <a:srgbClr val="EF629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691746"/>
            <a:ext cx="9144000" cy="3451860"/>
            <a:chOff x="0" y="1691746"/>
            <a:chExt cx="9144000" cy="3451860"/>
          </a:xfrm>
        </p:grpSpPr>
        <p:sp>
          <p:nvSpPr>
            <p:cNvPr id="4" name="object 4"/>
            <p:cNvSpPr/>
            <p:nvPr/>
          </p:nvSpPr>
          <p:spPr>
            <a:xfrm>
              <a:off x="6181137" y="3903667"/>
              <a:ext cx="989330" cy="988060"/>
            </a:xfrm>
            <a:custGeom>
              <a:avLst/>
              <a:gdLst/>
              <a:ahLst/>
              <a:cxnLst/>
              <a:rect l="l" t="t" r="r" b="b"/>
              <a:pathLst>
                <a:path w="989329" h="988060">
                  <a:moveTo>
                    <a:pt x="989098" y="987898"/>
                  </a:moveTo>
                  <a:lnTo>
                    <a:pt x="0" y="987898"/>
                  </a:lnTo>
                  <a:lnTo>
                    <a:pt x="989098" y="0"/>
                  </a:lnTo>
                  <a:lnTo>
                    <a:pt x="989098" y="987898"/>
                  </a:lnTo>
                  <a:close/>
                </a:path>
              </a:pathLst>
            </a:custGeom>
            <a:solidFill>
              <a:srgbClr val="EF62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70260" y="3903667"/>
              <a:ext cx="989330" cy="988060"/>
            </a:xfrm>
            <a:custGeom>
              <a:avLst/>
              <a:gdLst/>
              <a:ahLst/>
              <a:cxnLst/>
              <a:rect l="l" t="t" r="r" b="b"/>
              <a:pathLst>
                <a:path w="989329" h="988060">
                  <a:moveTo>
                    <a:pt x="989098" y="987898"/>
                  </a:moveTo>
                  <a:lnTo>
                    <a:pt x="0" y="987898"/>
                  </a:lnTo>
                  <a:lnTo>
                    <a:pt x="0" y="0"/>
                  </a:lnTo>
                  <a:lnTo>
                    <a:pt x="989098" y="0"/>
                  </a:lnTo>
                  <a:lnTo>
                    <a:pt x="989098" y="987898"/>
                  </a:lnTo>
                  <a:close/>
                </a:path>
              </a:pathLst>
            </a:custGeom>
            <a:solidFill>
              <a:srgbClr val="D133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54733" y="3903667"/>
              <a:ext cx="989330" cy="988060"/>
            </a:xfrm>
            <a:custGeom>
              <a:avLst/>
              <a:gdLst/>
              <a:ahLst/>
              <a:cxnLst/>
              <a:rect l="l" t="t" r="r" b="b"/>
              <a:pathLst>
                <a:path w="989329" h="988060">
                  <a:moveTo>
                    <a:pt x="989098" y="987898"/>
                  </a:moveTo>
                  <a:lnTo>
                    <a:pt x="0" y="0"/>
                  </a:lnTo>
                  <a:lnTo>
                    <a:pt x="989098" y="0"/>
                  </a:lnTo>
                  <a:lnTo>
                    <a:pt x="989098" y="987898"/>
                  </a:lnTo>
                  <a:close/>
                </a:path>
              </a:pathLst>
            </a:custGeom>
            <a:solidFill>
              <a:srgbClr val="9C24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691746"/>
              <a:ext cx="9143981" cy="34518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4724" y="469307"/>
            <a:ext cx="402462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5" dirty="0">
                <a:solidFill>
                  <a:srgbClr val="2A3890"/>
                </a:solidFill>
                <a:latin typeface="Roboto"/>
                <a:cs typeface="Roboto"/>
              </a:rPr>
              <a:t>Feature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Engineering </a:t>
            </a:r>
            <a:r>
              <a:rPr sz="2700" spc="-5" dirty="0">
                <a:solidFill>
                  <a:srgbClr val="2A3890"/>
                </a:solidFill>
                <a:latin typeface="Roboto"/>
                <a:cs typeface="Roboto"/>
              </a:rPr>
              <a:t>-</a:t>
            </a:r>
            <a:r>
              <a:rPr sz="2700" spc="-15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BoW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724" y="1293756"/>
            <a:ext cx="2975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Bag of </a:t>
            </a:r>
            <a:r>
              <a:rPr sz="1800" spc="-15" dirty="0">
                <a:solidFill>
                  <a:srgbClr val="424242"/>
                </a:solidFill>
                <a:latin typeface="Roboto"/>
                <a:cs typeface="Roboto"/>
              </a:rPr>
              <a:t>Words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(BoW)</a:t>
            </a:r>
            <a:r>
              <a:rPr sz="1800" spc="-60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features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402462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Feature </a:t>
            </a:r>
            <a:r>
              <a:rPr spc="-10" dirty="0"/>
              <a:t>Engineering </a:t>
            </a:r>
            <a:r>
              <a:rPr spc="-5" dirty="0"/>
              <a:t>-</a:t>
            </a:r>
            <a:r>
              <a:rPr spc="-15" dirty="0"/>
              <a:t> </a:t>
            </a:r>
            <a:r>
              <a:rPr spc="-10" dirty="0"/>
              <a:t>BoW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93756"/>
            <a:ext cx="8327390" cy="1512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BoW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dimensionality</a:t>
            </a:r>
            <a:r>
              <a:rPr sz="1800" spc="-15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reduction</a:t>
            </a:r>
            <a:endParaRPr sz="1800">
              <a:latin typeface="Roboto"/>
              <a:cs typeface="Roboto"/>
            </a:endParaRPr>
          </a:p>
          <a:p>
            <a:pPr marL="469265" marR="5080" indent="-344170">
              <a:lnSpc>
                <a:spcPct val="114999"/>
              </a:lnSpc>
              <a:spcBef>
                <a:spcPts val="126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500" dirty="0">
                <a:solidFill>
                  <a:srgbClr val="424242"/>
                </a:solidFill>
                <a:latin typeface="Roboto"/>
                <a:cs typeface="Roboto"/>
              </a:rPr>
              <a:t>A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document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may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contain tens of thousands of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words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which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makes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the dimension of the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BoW  feature vector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huge.</a:t>
            </a:r>
            <a:endParaRPr sz="1500">
              <a:latin typeface="Roboto"/>
              <a:cs typeface="Roboto"/>
            </a:endParaRPr>
          </a:p>
          <a:p>
            <a:pPr marL="469265" marR="169545" indent="-344170">
              <a:lnSpc>
                <a:spcPct val="114999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500" spc="-40" dirty="0">
                <a:solidFill>
                  <a:srgbClr val="424242"/>
                </a:solidFill>
                <a:latin typeface="Roboto"/>
                <a:cs typeface="Roboto"/>
              </a:rPr>
              <a:t>To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reduce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the </a:t>
            </a:r>
            <a:r>
              <a:rPr sz="1500" spc="-15" dirty="0">
                <a:solidFill>
                  <a:srgbClr val="424242"/>
                </a:solidFill>
                <a:latin typeface="Roboto"/>
                <a:cs typeface="Roboto"/>
              </a:rPr>
              <a:t>dimensionality,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one common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way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is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to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ﬁlter the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relatively meaningless tokens 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such as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stop words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or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sometimes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add position and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adjective</a:t>
            </a:r>
            <a:r>
              <a:rPr sz="1500" spc="20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words.</a:t>
            </a:r>
            <a:endParaRPr sz="15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817421"/>
            <a:ext cx="9144000" cy="3326765"/>
            <a:chOff x="0" y="1817421"/>
            <a:chExt cx="9144000" cy="3326765"/>
          </a:xfrm>
        </p:grpSpPr>
        <p:sp>
          <p:nvSpPr>
            <p:cNvPr id="3" name="object 3"/>
            <p:cNvSpPr/>
            <p:nvPr/>
          </p:nvSpPr>
          <p:spPr>
            <a:xfrm>
              <a:off x="399174" y="1858375"/>
              <a:ext cx="3486242" cy="2948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59092" y="1817421"/>
              <a:ext cx="5284889" cy="16288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4724" y="469307"/>
            <a:ext cx="402462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5" dirty="0">
                <a:solidFill>
                  <a:srgbClr val="2A3890"/>
                </a:solidFill>
                <a:latin typeface="Roboto"/>
                <a:cs typeface="Roboto"/>
              </a:rPr>
              <a:t>Feature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Engineering </a:t>
            </a:r>
            <a:r>
              <a:rPr sz="2700" spc="-5" dirty="0">
                <a:solidFill>
                  <a:srgbClr val="2A3890"/>
                </a:solidFill>
                <a:latin typeface="Roboto"/>
                <a:cs typeface="Roboto"/>
              </a:rPr>
              <a:t>-</a:t>
            </a:r>
            <a:r>
              <a:rPr sz="2700" spc="-15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BoW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4724" y="1321826"/>
            <a:ext cx="3043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BoW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dimensionality</a:t>
            </a:r>
            <a:r>
              <a:rPr sz="1800" spc="-15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reduction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97383"/>
            <a:ext cx="9143981" cy="2695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4" y="469307"/>
            <a:ext cx="402462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5" dirty="0">
                <a:solidFill>
                  <a:srgbClr val="2A3890"/>
                </a:solidFill>
                <a:latin typeface="Roboto"/>
                <a:cs typeface="Roboto"/>
              </a:rPr>
              <a:t>Feature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Engineering </a:t>
            </a:r>
            <a:r>
              <a:rPr sz="2700" spc="-5" dirty="0">
                <a:solidFill>
                  <a:srgbClr val="2A3890"/>
                </a:solidFill>
                <a:latin typeface="Roboto"/>
                <a:cs typeface="Roboto"/>
              </a:rPr>
              <a:t>-</a:t>
            </a:r>
            <a:r>
              <a:rPr sz="2700" spc="-15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BoW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4" y="1293756"/>
            <a:ext cx="6805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Extract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BoW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features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for course textual content and build </a:t>
            </a:r>
            <a:r>
              <a:rPr sz="1800" dirty="0">
                <a:solidFill>
                  <a:srgbClr val="424242"/>
                </a:solidFill>
                <a:latin typeface="Roboto"/>
                <a:cs typeface="Roboto"/>
              </a:rPr>
              <a:t>a</a:t>
            </a:r>
            <a:r>
              <a:rPr sz="1800" spc="-50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dataset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098362" y="4"/>
            <a:ext cx="3046095" cy="2030730"/>
            <a:chOff x="6098362" y="4"/>
            <a:chExt cx="3046095" cy="2030730"/>
          </a:xfrm>
        </p:grpSpPr>
        <p:sp>
          <p:nvSpPr>
            <p:cNvPr id="4" name="object 4"/>
            <p:cNvSpPr/>
            <p:nvPr/>
          </p:nvSpPr>
          <p:spPr>
            <a:xfrm>
              <a:off x="8128783" y="15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7" y="1015197"/>
                  </a:moveTo>
                  <a:lnTo>
                    <a:pt x="0" y="1015197"/>
                  </a:lnTo>
                  <a:lnTo>
                    <a:pt x="0" y="0"/>
                  </a:lnTo>
                  <a:lnTo>
                    <a:pt x="1015197" y="0"/>
                  </a:lnTo>
                  <a:lnTo>
                    <a:pt x="1015197" y="1015197"/>
                  </a:lnTo>
                  <a:close/>
                </a:path>
              </a:pathLst>
            </a:custGeom>
            <a:solidFill>
              <a:srgbClr val="212D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13460" y="4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7" y="1015198"/>
                  </a:moveTo>
                  <a:lnTo>
                    <a:pt x="0" y="1015198"/>
                  </a:lnTo>
                  <a:lnTo>
                    <a:pt x="1015197" y="0"/>
                  </a:lnTo>
                  <a:lnTo>
                    <a:pt x="1015197" y="1015198"/>
                  </a:lnTo>
                  <a:close/>
                </a:path>
              </a:pathLst>
            </a:custGeom>
            <a:solidFill>
              <a:srgbClr val="3849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13585" y="106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0" y="1015198"/>
                  </a:moveTo>
                  <a:lnTo>
                    <a:pt x="0" y="0"/>
                  </a:lnTo>
                  <a:lnTo>
                    <a:pt x="1015197" y="0"/>
                  </a:lnTo>
                  <a:lnTo>
                    <a:pt x="0" y="1015198"/>
                  </a:lnTo>
                  <a:close/>
                </a:path>
              </a:pathLst>
            </a:custGeom>
            <a:solidFill>
              <a:srgbClr val="77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8362" y="96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7" y="1015198"/>
                  </a:moveTo>
                  <a:lnTo>
                    <a:pt x="0" y="0"/>
                  </a:lnTo>
                  <a:lnTo>
                    <a:pt x="1015197" y="0"/>
                  </a:lnTo>
                  <a:lnTo>
                    <a:pt x="1015197" y="1015198"/>
                  </a:lnTo>
                  <a:close/>
                </a:path>
              </a:pathLst>
            </a:custGeom>
            <a:solidFill>
              <a:srgbClr val="212D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28783" y="1015372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4">
                  <a:moveTo>
                    <a:pt x="1015197" y="1015197"/>
                  </a:moveTo>
                  <a:lnTo>
                    <a:pt x="0" y="0"/>
                  </a:lnTo>
                  <a:lnTo>
                    <a:pt x="1015197" y="0"/>
                  </a:lnTo>
                  <a:lnTo>
                    <a:pt x="1015197" y="1015197"/>
                  </a:lnTo>
                  <a:close/>
                </a:path>
              </a:pathLst>
            </a:custGeom>
            <a:solidFill>
              <a:srgbClr val="77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71124" y="1184228"/>
            <a:ext cx="8063230" cy="1342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1099"/>
              </a:lnSpc>
              <a:spcBef>
                <a:spcPts val="90"/>
              </a:spcBef>
            </a:pPr>
            <a:r>
              <a:rPr sz="2850" dirty="0">
                <a:solidFill>
                  <a:srgbClr val="FFFFFF"/>
                </a:solidFill>
                <a:latin typeface="Roboto"/>
                <a:cs typeface="Roboto"/>
              </a:rPr>
              <a:t>For future reading, </a:t>
            </a:r>
            <a:r>
              <a:rPr sz="2850" spc="5" dirty="0">
                <a:solidFill>
                  <a:srgbClr val="FFFFFF"/>
                </a:solidFill>
                <a:latin typeface="Roboto"/>
                <a:cs typeface="Roboto"/>
              </a:rPr>
              <a:t>I </a:t>
            </a:r>
            <a:r>
              <a:rPr sz="2850" spc="15" dirty="0">
                <a:solidFill>
                  <a:srgbClr val="FFFFFF"/>
                </a:solidFill>
                <a:latin typeface="Roboto"/>
                <a:cs typeface="Roboto"/>
              </a:rPr>
              <a:t>am </a:t>
            </a:r>
            <a:r>
              <a:rPr sz="2850" dirty="0">
                <a:solidFill>
                  <a:srgbClr val="FFFFFF"/>
                </a:solidFill>
                <a:latin typeface="Roboto"/>
                <a:cs typeface="Roboto"/>
              </a:rPr>
              <a:t>delighted </a:t>
            </a:r>
            <a:r>
              <a:rPr sz="2850" spc="-5" dirty="0">
                <a:solidFill>
                  <a:srgbClr val="FFFFFF"/>
                </a:solidFill>
                <a:latin typeface="Roboto"/>
                <a:cs typeface="Roboto"/>
              </a:rPr>
              <a:t>to </a:t>
            </a:r>
            <a:r>
              <a:rPr sz="2850" spc="5" dirty="0">
                <a:solidFill>
                  <a:srgbClr val="FFFFFF"/>
                </a:solidFill>
                <a:latin typeface="Roboto"/>
                <a:cs typeface="Roboto"/>
              </a:rPr>
              <a:t>invite you for  visiting </a:t>
            </a:r>
            <a:r>
              <a:rPr sz="2850" spc="15" dirty="0">
                <a:solidFill>
                  <a:srgbClr val="FFFFFF"/>
                </a:solidFill>
                <a:latin typeface="Roboto"/>
                <a:cs typeface="Roboto"/>
              </a:rPr>
              <a:t>my </a:t>
            </a:r>
            <a:r>
              <a:rPr sz="2850" spc="5" dirty="0">
                <a:solidFill>
                  <a:srgbClr val="FFFFFF"/>
                </a:solidFill>
                <a:latin typeface="Roboto"/>
                <a:cs typeface="Roboto"/>
              </a:rPr>
              <a:t>personal repository </a:t>
            </a:r>
            <a:r>
              <a:rPr sz="2850" spc="10" dirty="0">
                <a:solidFill>
                  <a:srgbClr val="FFFFFF"/>
                </a:solidFill>
                <a:latin typeface="Roboto"/>
                <a:cs typeface="Roboto"/>
              </a:rPr>
              <a:t>of IBM Machine  </a:t>
            </a:r>
            <a:r>
              <a:rPr sz="2850" spc="5" dirty="0">
                <a:solidFill>
                  <a:srgbClr val="FFFFFF"/>
                </a:solidFill>
                <a:latin typeface="Roboto"/>
                <a:cs typeface="Roboto"/>
              </a:rPr>
              <a:t>Learning </a:t>
            </a:r>
            <a:r>
              <a:rPr sz="2850" dirty="0">
                <a:solidFill>
                  <a:srgbClr val="FFFFFF"/>
                </a:solidFill>
                <a:latin typeface="Roboto"/>
                <a:cs typeface="Roboto"/>
              </a:rPr>
              <a:t>Professional </a:t>
            </a:r>
            <a:r>
              <a:rPr sz="2850" spc="15" dirty="0">
                <a:solidFill>
                  <a:srgbClr val="FFFFFF"/>
                </a:solidFill>
                <a:latin typeface="Roboto"/>
                <a:cs typeface="Roboto"/>
              </a:rPr>
              <a:t>Certiﬁcate</a:t>
            </a:r>
            <a:r>
              <a:rPr sz="285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Roboto"/>
                <a:cs typeface="Roboto"/>
              </a:rPr>
              <a:t>@Coursera</a:t>
            </a:r>
            <a:endParaRPr sz="285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1111" y="2731696"/>
            <a:ext cx="4897120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z="2000" dirty="0">
                <a:hlinkClick r:id="rId2"/>
              </a:rPr>
              <a:t>Bhanukiran97/</a:t>
            </a:r>
            <a:r>
              <a:rPr lang="en-IN" sz="2000" dirty="0" err="1">
                <a:hlinkClick r:id="rId2"/>
              </a:rPr>
              <a:t>recommender_systems_model</a:t>
            </a:r>
            <a:r>
              <a:rPr lang="en-IN" sz="2000" dirty="0">
                <a:hlinkClick r:id="rId2"/>
              </a:rPr>
              <a:t> (github.com)</a:t>
            </a:r>
            <a:endParaRPr sz="195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05488" y="1328522"/>
            <a:ext cx="3238493" cy="35623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402462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Feature </a:t>
            </a:r>
            <a:r>
              <a:rPr spc="-10" dirty="0"/>
              <a:t>Engineering </a:t>
            </a:r>
            <a:r>
              <a:rPr spc="-5" dirty="0"/>
              <a:t>-</a:t>
            </a:r>
            <a:r>
              <a:rPr spc="-15" dirty="0"/>
              <a:t> </a:t>
            </a:r>
            <a:r>
              <a:rPr spc="-10" dirty="0"/>
              <a:t>BoW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4724" y="1282783"/>
            <a:ext cx="5350510" cy="238696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100965">
              <a:lnSpc>
                <a:spcPts val="2050"/>
              </a:lnSpc>
              <a:spcBef>
                <a:spcPts val="259"/>
              </a:spcBef>
            </a:pP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Extract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BoW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features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for course textual content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and 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build </a:t>
            </a:r>
            <a:r>
              <a:rPr sz="1800" dirty="0">
                <a:solidFill>
                  <a:srgbClr val="424242"/>
                </a:solidFill>
                <a:latin typeface="Roboto"/>
                <a:cs typeface="Roboto"/>
              </a:rPr>
              <a:t>a</a:t>
            </a:r>
            <a:r>
              <a:rPr sz="1800" spc="-15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dataset</a:t>
            </a:r>
            <a:endParaRPr sz="1800">
              <a:latin typeface="Roboto"/>
              <a:cs typeface="Roboto"/>
            </a:endParaRPr>
          </a:p>
          <a:p>
            <a:pPr marL="12700" marR="5080">
              <a:lnSpc>
                <a:spcPts val="1710"/>
              </a:lnSpc>
              <a:spcBef>
                <a:spcPts val="1200"/>
              </a:spcBef>
            </a:pP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Create </a:t>
            </a:r>
            <a:r>
              <a:rPr sz="1500" dirty="0">
                <a:solidFill>
                  <a:srgbClr val="424242"/>
                </a:solidFill>
                <a:latin typeface="Roboto"/>
                <a:cs typeface="Roboto"/>
              </a:rPr>
              <a:t>a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new course_bow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dataframe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based on the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extracted 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BoW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features.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he new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dataframe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needs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to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include the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following 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columns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(you may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include other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relevant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columns as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well):</a:t>
            </a:r>
            <a:endParaRPr sz="1500">
              <a:latin typeface="Roboto"/>
              <a:cs typeface="Roboto"/>
            </a:endParaRPr>
          </a:p>
          <a:p>
            <a:pPr marL="469900" indent="-344170">
              <a:lnSpc>
                <a:spcPts val="1755"/>
              </a:lnSpc>
              <a:spcBef>
                <a:spcPts val="107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'doc_index':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the course index </a:t>
            </a:r>
            <a:r>
              <a:rPr sz="1500" dirty="0">
                <a:solidFill>
                  <a:srgbClr val="424242"/>
                </a:solidFill>
                <a:latin typeface="Roboto"/>
                <a:cs typeface="Roboto"/>
              </a:rPr>
              <a:t>starting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from</a:t>
            </a:r>
            <a:r>
              <a:rPr sz="1500" spc="-20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0</a:t>
            </a:r>
            <a:endParaRPr sz="1500">
              <a:latin typeface="Roboto"/>
              <a:cs typeface="Roboto"/>
            </a:endParaRPr>
          </a:p>
          <a:p>
            <a:pPr marL="469900" indent="-344170">
              <a:lnSpc>
                <a:spcPts val="171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'doc_id':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the actual course id such as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 ML0201EN</a:t>
            </a:r>
            <a:endParaRPr sz="1500">
              <a:latin typeface="Roboto"/>
              <a:cs typeface="Roboto"/>
            </a:endParaRPr>
          </a:p>
          <a:p>
            <a:pPr marL="469900" indent="-344170">
              <a:lnSpc>
                <a:spcPts val="171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500" spc="-20" dirty="0">
                <a:solidFill>
                  <a:srgbClr val="424242"/>
                </a:solidFill>
                <a:latin typeface="Roboto"/>
                <a:cs typeface="Roboto"/>
              </a:rPr>
              <a:t>'token':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the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tokens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for each</a:t>
            </a:r>
            <a:r>
              <a:rPr sz="1500" spc="10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course</a:t>
            </a:r>
            <a:endParaRPr sz="1500">
              <a:latin typeface="Roboto"/>
              <a:cs typeface="Roboto"/>
            </a:endParaRPr>
          </a:p>
          <a:p>
            <a:pPr marL="469900" indent="-344170">
              <a:lnSpc>
                <a:spcPts val="175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'bow': the bow 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value </a:t>
            </a:r>
            <a:r>
              <a:rPr sz="1500" spc="-5" dirty="0">
                <a:solidFill>
                  <a:srgbClr val="424242"/>
                </a:solidFill>
                <a:latin typeface="Roboto"/>
                <a:cs typeface="Roboto"/>
              </a:rPr>
              <a:t>for each</a:t>
            </a:r>
            <a:r>
              <a:rPr sz="1500" spc="-10" dirty="0">
                <a:solidFill>
                  <a:srgbClr val="424242"/>
                </a:solidFill>
                <a:latin typeface="Roboto"/>
                <a:cs typeface="Roboto"/>
              </a:rPr>
              <a:t> token</a:t>
            </a:r>
            <a:endParaRPr sz="15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70324"/>
            <a:ext cx="834199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5" dirty="0"/>
              <a:t>Feature </a:t>
            </a:r>
            <a:r>
              <a:rPr sz="2500" spc="-10" dirty="0"/>
              <a:t>Engineering </a:t>
            </a:r>
            <a:r>
              <a:rPr sz="2500" spc="-5" dirty="0"/>
              <a:t>- Course </a:t>
            </a:r>
            <a:r>
              <a:rPr sz="2500" spc="-10" dirty="0"/>
              <a:t>Similarity </a:t>
            </a:r>
            <a:r>
              <a:rPr sz="2500" spc="-5" dirty="0"/>
              <a:t>using BoW</a:t>
            </a:r>
            <a:r>
              <a:rPr sz="2500" spc="45" dirty="0"/>
              <a:t> </a:t>
            </a:r>
            <a:r>
              <a:rPr sz="2500" spc="-15" dirty="0"/>
              <a:t>Features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384724" y="1265180"/>
            <a:ext cx="8228330" cy="2620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Similarity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measurement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between items is the foundation of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many recommendation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algorithms, especially for 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content-based recommendation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algorithms. For example, if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a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new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course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is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similar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to user's enrolled 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courses,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we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could recommend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that new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similar course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to the </a:t>
            </a:r>
            <a:r>
              <a:rPr sz="1350" spc="-20" dirty="0">
                <a:solidFill>
                  <a:srgbClr val="151515"/>
                </a:solidFill>
                <a:latin typeface="Arial"/>
                <a:cs typeface="Arial"/>
              </a:rPr>
              <a:t>user.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Or If user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A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is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similar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to user B, then we 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can recommend some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of user B's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courses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to user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A (the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unseen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courses)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because user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A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and user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B may 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have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similar</a:t>
            </a:r>
            <a:r>
              <a:rPr sz="1350" spc="-1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interests.</a:t>
            </a:r>
            <a:endParaRPr sz="1350">
              <a:latin typeface="Arial"/>
              <a:cs typeface="Arial"/>
            </a:endParaRPr>
          </a:p>
          <a:p>
            <a:pPr marL="12700" marR="6350" algn="just">
              <a:lnSpc>
                <a:spcPct val="114999"/>
              </a:lnSpc>
              <a:spcBef>
                <a:spcPts val="600"/>
              </a:spcBef>
            </a:pPr>
            <a:r>
              <a:rPr sz="1350" spc="-15" dirty="0">
                <a:solidFill>
                  <a:srgbClr val="151515"/>
                </a:solidFill>
                <a:latin typeface="Arial"/>
                <a:cs typeface="Arial"/>
              </a:rPr>
              <a:t>We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can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use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many similarity measurements such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as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consine,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jaccard index, or euclidean distance, and  these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methods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need to work on either two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vectors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or two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sets (sometimes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even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matrices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or</a:t>
            </a:r>
            <a:r>
              <a:rPr sz="1350" spc="-5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tensors).</a:t>
            </a:r>
            <a:endParaRPr sz="1350">
              <a:latin typeface="Arial"/>
              <a:cs typeface="Arial"/>
            </a:endParaRPr>
          </a:p>
          <a:p>
            <a:pPr marL="12700" marR="5080" algn="just">
              <a:lnSpc>
                <a:spcPct val="114999"/>
              </a:lnSpc>
              <a:spcBef>
                <a:spcPts val="1200"/>
              </a:spcBef>
            </a:pP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In previous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section,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we extracted the BoW features from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course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textual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content.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Given the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course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BoW  feature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vectors,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we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can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easily apply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similarity measurement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to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calculate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the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course similarity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as </a:t>
            </a:r>
            <a:r>
              <a:rPr sz="1350" dirty="0">
                <a:solidFill>
                  <a:srgbClr val="151515"/>
                </a:solidFill>
                <a:latin typeface="Arial"/>
                <a:cs typeface="Arial"/>
              </a:rPr>
              <a:t>shown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in  the next</a:t>
            </a:r>
            <a:r>
              <a:rPr sz="1350" spc="-1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151515"/>
                </a:solidFill>
                <a:latin typeface="Arial"/>
                <a:cs typeface="Arial"/>
              </a:rPr>
              <a:t>figure.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60871"/>
            <a:ext cx="9144000" cy="3482975"/>
            <a:chOff x="0" y="1660871"/>
            <a:chExt cx="9144000" cy="3482975"/>
          </a:xfrm>
        </p:grpSpPr>
        <p:sp>
          <p:nvSpPr>
            <p:cNvPr id="3" name="object 3"/>
            <p:cNvSpPr/>
            <p:nvPr/>
          </p:nvSpPr>
          <p:spPr>
            <a:xfrm>
              <a:off x="0" y="4891590"/>
              <a:ext cx="9144000" cy="252095"/>
            </a:xfrm>
            <a:custGeom>
              <a:avLst/>
              <a:gdLst/>
              <a:ahLst/>
              <a:cxnLst/>
              <a:rect l="l" t="t" r="r" b="b"/>
              <a:pathLst>
                <a:path w="9144000" h="252095">
                  <a:moveTo>
                    <a:pt x="9143981" y="251999"/>
                  </a:moveTo>
                  <a:lnTo>
                    <a:pt x="0" y="251999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251999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660871"/>
              <a:ext cx="9143981" cy="25575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4" y="470324"/>
            <a:ext cx="834199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5" dirty="0"/>
              <a:t>Feature </a:t>
            </a:r>
            <a:r>
              <a:rPr sz="2500" spc="-10" dirty="0"/>
              <a:t>Engineering </a:t>
            </a:r>
            <a:r>
              <a:rPr sz="2500" spc="-5" dirty="0"/>
              <a:t>- Course </a:t>
            </a:r>
            <a:r>
              <a:rPr sz="2500" spc="-10" dirty="0"/>
              <a:t>Similarity </a:t>
            </a:r>
            <a:r>
              <a:rPr sz="2500" spc="-5" dirty="0"/>
              <a:t>using BoW</a:t>
            </a:r>
            <a:r>
              <a:rPr sz="2500" spc="45" dirty="0"/>
              <a:t> </a:t>
            </a:r>
            <a:r>
              <a:rPr sz="2500" spc="-15" dirty="0"/>
              <a:t>Features</a:t>
            </a:r>
            <a:endParaRPr sz="2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D13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098362" y="4"/>
            <a:ext cx="3046095" cy="2030730"/>
            <a:chOff x="6098362" y="4"/>
            <a:chExt cx="3046095" cy="2030730"/>
          </a:xfrm>
        </p:grpSpPr>
        <p:sp>
          <p:nvSpPr>
            <p:cNvPr id="4" name="object 4"/>
            <p:cNvSpPr/>
            <p:nvPr/>
          </p:nvSpPr>
          <p:spPr>
            <a:xfrm>
              <a:off x="8128783" y="15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7" y="1015197"/>
                  </a:moveTo>
                  <a:lnTo>
                    <a:pt x="0" y="1015197"/>
                  </a:lnTo>
                  <a:lnTo>
                    <a:pt x="0" y="0"/>
                  </a:lnTo>
                  <a:lnTo>
                    <a:pt x="1015197" y="0"/>
                  </a:lnTo>
                  <a:lnTo>
                    <a:pt x="1015197" y="1015197"/>
                  </a:lnTo>
                  <a:close/>
                </a:path>
              </a:pathLst>
            </a:custGeom>
            <a:solidFill>
              <a:srgbClr val="9C24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13460" y="4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7" y="1015198"/>
                  </a:moveTo>
                  <a:lnTo>
                    <a:pt x="0" y="1015198"/>
                  </a:lnTo>
                  <a:lnTo>
                    <a:pt x="1015197" y="0"/>
                  </a:lnTo>
                  <a:lnTo>
                    <a:pt x="1015197" y="1015198"/>
                  </a:lnTo>
                  <a:close/>
                </a:path>
              </a:pathLst>
            </a:custGeom>
            <a:solidFill>
              <a:srgbClr val="EF62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13585" y="106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0" y="1015198"/>
                  </a:moveTo>
                  <a:lnTo>
                    <a:pt x="0" y="0"/>
                  </a:lnTo>
                  <a:lnTo>
                    <a:pt x="1015197" y="0"/>
                  </a:lnTo>
                  <a:lnTo>
                    <a:pt x="0" y="1015198"/>
                  </a:lnTo>
                  <a:close/>
                </a:path>
              </a:pathLst>
            </a:custGeom>
            <a:solidFill>
              <a:srgbClr val="9C24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8362" y="101"/>
              <a:ext cx="3046095" cy="2030730"/>
            </a:xfrm>
            <a:custGeom>
              <a:avLst/>
              <a:gdLst/>
              <a:ahLst/>
              <a:cxnLst/>
              <a:rect l="l" t="t" r="r" b="b"/>
              <a:pathLst>
                <a:path w="3046095" h="2030730">
                  <a:moveTo>
                    <a:pt x="1015187" y="0"/>
                  </a:moveTo>
                  <a:lnTo>
                    <a:pt x="0" y="0"/>
                  </a:lnTo>
                  <a:lnTo>
                    <a:pt x="1015187" y="1015199"/>
                  </a:lnTo>
                  <a:lnTo>
                    <a:pt x="1015187" y="0"/>
                  </a:lnTo>
                  <a:close/>
                </a:path>
                <a:path w="3046095" h="2030730">
                  <a:moveTo>
                    <a:pt x="3045612" y="1015276"/>
                  </a:moveTo>
                  <a:lnTo>
                    <a:pt x="2030412" y="1015276"/>
                  </a:lnTo>
                  <a:lnTo>
                    <a:pt x="3045612" y="2030476"/>
                  </a:lnTo>
                  <a:lnTo>
                    <a:pt x="3045612" y="1015276"/>
                  </a:lnTo>
                  <a:close/>
                </a:path>
              </a:pathLst>
            </a:custGeom>
            <a:solidFill>
              <a:srgbClr val="EF62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3273" y="561999"/>
            <a:ext cx="3853815" cy="2659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4300" spc="5" dirty="0">
                <a:solidFill>
                  <a:srgbClr val="FFFFFF"/>
                </a:solidFill>
              </a:rPr>
              <a:t>Unsupervised  </a:t>
            </a:r>
            <a:r>
              <a:rPr sz="4300" dirty="0">
                <a:solidFill>
                  <a:srgbClr val="FFFFFF"/>
                </a:solidFill>
              </a:rPr>
              <a:t>Learning based  </a:t>
            </a:r>
            <a:r>
              <a:rPr sz="4300" spc="-5" dirty="0">
                <a:solidFill>
                  <a:srgbClr val="FFFFFF"/>
                </a:solidFill>
              </a:rPr>
              <a:t>Recomendation  </a:t>
            </a:r>
            <a:r>
              <a:rPr sz="4300" dirty="0">
                <a:solidFill>
                  <a:srgbClr val="FFFFFF"/>
                </a:solidFill>
              </a:rPr>
              <a:t>System</a:t>
            </a:r>
            <a:endParaRPr sz="4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821499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Unsupervised </a:t>
            </a:r>
            <a:r>
              <a:rPr spc="-10" dirty="0"/>
              <a:t>Learning </a:t>
            </a:r>
            <a:r>
              <a:rPr spc="-5" dirty="0"/>
              <a:t>based </a:t>
            </a:r>
            <a:r>
              <a:rPr spc="-10" dirty="0"/>
              <a:t>Recomendation</a:t>
            </a:r>
            <a:r>
              <a:rPr spc="30" dirty="0"/>
              <a:t> </a:t>
            </a:r>
            <a:r>
              <a:rPr spc="-10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93756"/>
            <a:ext cx="8140700" cy="171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Outline:</a:t>
            </a:r>
            <a:endParaRPr sz="1800">
              <a:latin typeface="Roboto"/>
              <a:cs typeface="Roboto"/>
            </a:endParaRPr>
          </a:p>
          <a:p>
            <a:pPr marL="469265" marR="5080" indent="-417195">
              <a:lnSpc>
                <a:spcPct val="114999"/>
              </a:lnSpc>
              <a:spcBef>
                <a:spcPts val="12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Content-based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Course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Recommender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System using User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Proﬁle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and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Course  Genres</a:t>
            </a:r>
            <a:endParaRPr sz="1800">
              <a:latin typeface="Roboto"/>
              <a:cs typeface="Roboto"/>
            </a:endParaRPr>
          </a:p>
          <a:p>
            <a:pPr marL="469900" indent="-417195">
              <a:lnSpc>
                <a:spcPct val="100000"/>
              </a:lnSpc>
              <a:spcBef>
                <a:spcPts val="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Content-based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Course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Recommender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System using Course</a:t>
            </a:r>
            <a:r>
              <a:rPr sz="1800" spc="30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Similarities</a:t>
            </a:r>
            <a:endParaRPr sz="1800">
              <a:latin typeface="Roboto"/>
              <a:cs typeface="Roboto"/>
            </a:endParaRPr>
          </a:p>
          <a:p>
            <a:pPr marL="469900" indent="-417195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Clustering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based Course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Recommender</a:t>
            </a:r>
            <a:r>
              <a:rPr sz="1800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System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1. </a:t>
            </a:r>
            <a:r>
              <a:rPr spc="-10" dirty="0"/>
              <a:t>Content-based </a:t>
            </a:r>
            <a:r>
              <a:rPr spc="-5" dirty="0"/>
              <a:t>Course </a:t>
            </a:r>
            <a:r>
              <a:rPr spc="-10" dirty="0"/>
              <a:t>Recommender System using  </a:t>
            </a:r>
            <a:r>
              <a:rPr spc="-5" dirty="0"/>
              <a:t>User </a:t>
            </a:r>
            <a:r>
              <a:rPr spc="-10" dirty="0"/>
              <a:t>Proﬁle and </a:t>
            </a:r>
            <a:r>
              <a:rPr spc="-5" dirty="0"/>
              <a:t>Course</a:t>
            </a:r>
            <a:r>
              <a:rPr spc="-20" dirty="0"/>
              <a:t> </a:t>
            </a:r>
            <a:r>
              <a:rPr spc="-10" dirty="0"/>
              <a:t>Genres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507452"/>
            <a:ext cx="8355965" cy="244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The most common type of </a:t>
            </a:r>
            <a:r>
              <a:rPr sz="1400" spc="-10" dirty="0">
                <a:solidFill>
                  <a:srgbClr val="424242"/>
                </a:solidFill>
                <a:latin typeface="Roboto"/>
                <a:cs typeface="Roboto"/>
              </a:rPr>
              <a:t>content-based recommendation </a:t>
            </a: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system is </a:t>
            </a:r>
            <a:r>
              <a:rPr sz="1400" spc="-10" dirty="0">
                <a:solidFill>
                  <a:srgbClr val="424242"/>
                </a:solidFill>
                <a:latin typeface="Roboto"/>
                <a:cs typeface="Roboto"/>
              </a:rPr>
              <a:t>to recommend </a:t>
            </a: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items </a:t>
            </a:r>
            <a:r>
              <a:rPr sz="1400" spc="-10" dirty="0">
                <a:solidFill>
                  <a:srgbClr val="424242"/>
                </a:solidFill>
                <a:latin typeface="Roboto"/>
                <a:cs typeface="Roboto"/>
              </a:rPr>
              <a:t>to </a:t>
            </a: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users </a:t>
            </a:r>
            <a:r>
              <a:rPr sz="1400" spc="-10" dirty="0">
                <a:solidFill>
                  <a:srgbClr val="424242"/>
                </a:solidFill>
                <a:latin typeface="Roboto"/>
                <a:cs typeface="Roboto"/>
              </a:rPr>
              <a:t>based  </a:t>
            </a: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on their</a:t>
            </a:r>
            <a:r>
              <a:rPr sz="1400" spc="-10" dirty="0">
                <a:solidFill>
                  <a:srgbClr val="424242"/>
                </a:solidFill>
                <a:latin typeface="Roboto"/>
                <a:cs typeface="Roboto"/>
              </a:rPr>
              <a:t> proﬁles.</a:t>
            </a:r>
            <a:endParaRPr sz="1400">
              <a:latin typeface="Roboto"/>
              <a:cs typeface="Roboto"/>
            </a:endParaRPr>
          </a:p>
          <a:p>
            <a:pPr marL="12700" marR="26034">
              <a:lnSpc>
                <a:spcPct val="114999"/>
              </a:lnSpc>
              <a:spcBef>
                <a:spcPts val="1200"/>
              </a:spcBef>
            </a:pP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The </a:t>
            </a:r>
            <a:r>
              <a:rPr sz="1400" spc="-15" dirty="0">
                <a:solidFill>
                  <a:srgbClr val="424242"/>
                </a:solidFill>
                <a:latin typeface="Roboto"/>
                <a:cs typeface="Roboto"/>
              </a:rPr>
              <a:t>user's </a:t>
            </a:r>
            <a:r>
              <a:rPr sz="1400" spc="-10" dirty="0">
                <a:solidFill>
                  <a:srgbClr val="424242"/>
                </a:solidFill>
                <a:latin typeface="Roboto"/>
                <a:cs typeface="Roboto"/>
              </a:rPr>
              <a:t>proﬁle revolves around </a:t>
            </a: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that </a:t>
            </a:r>
            <a:r>
              <a:rPr sz="1400" spc="-15" dirty="0">
                <a:solidFill>
                  <a:srgbClr val="424242"/>
                </a:solidFill>
                <a:latin typeface="Roboto"/>
                <a:cs typeface="Roboto"/>
              </a:rPr>
              <a:t>user's </a:t>
            </a:r>
            <a:r>
              <a:rPr sz="1400" spc="-10" dirty="0">
                <a:solidFill>
                  <a:srgbClr val="424242"/>
                </a:solidFill>
                <a:latin typeface="Roboto"/>
                <a:cs typeface="Roboto"/>
              </a:rPr>
              <a:t>preferences </a:t>
            </a: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and tastes. It is shaped based on user </a:t>
            </a:r>
            <a:r>
              <a:rPr sz="1400" spc="-10" dirty="0">
                <a:solidFill>
                  <a:srgbClr val="424242"/>
                </a:solidFill>
                <a:latin typeface="Roboto"/>
                <a:cs typeface="Roboto"/>
              </a:rPr>
              <a:t>ratings,  </a:t>
            </a: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including the number of times </a:t>
            </a:r>
            <a:r>
              <a:rPr sz="1400" dirty="0">
                <a:solidFill>
                  <a:srgbClr val="424242"/>
                </a:solidFill>
                <a:latin typeface="Roboto"/>
                <a:cs typeface="Roboto"/>
              </a:rPr>
              <a:t>a </a:t>
            </a: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user has </a:t>
            </a:r>
            <a:r>
              <a:rPr sz="1400" spc="-10" dirty="0">
                <a:solidFill>
                  <a:srgbClr val="424242"/>
                </a:solidFill>
                <a:latin typeface="Roboto"/>
                <a:cs typeface="Roboto"/>
              </a:rPr>
              <a:t>clicked </a:t>
            </a: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on </a:t>
            </a:r>
            <a:r>
              <a:rPr sz="1400" spc="-10" dirty="0">
                <a:solidFill>
                  <a:srgbClr val="424242"/>
                </a:solidFill>
                <a:latin typeface="Roboto"/>
                <a:cs typeface="Roboto"/>
              </a:rPr>
              <a:t>different </a:t>
            </a: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items or </a:t>
            </a:r>
            <a:r>
              <a:rPr sz="1400" spc="-10" dirty="0">
                <a:solidFill>
                  <a:srgbClr val="424242"/>
                </a:solidFill>
                <a:latin typeface="Roboto"/>
                <a:cs typeface="Roboto"/>
              </a:rPr>
              <a:t>liked </a:t>
            </a: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those</a:t>
            </a:r>
            <a:r>
              <a:rPr sz="1400" spc="10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424242"/>
                </a:solidFill>
                <a:latin typeface="Roboto"/>
                <a:cs typeface="Roboto"/>
              </a:rPr>
              <a:t>items.</a:t>
            </a:r>
            <a:endParaRPr sz="1400">
              <a:latin typeface="Roboto"/>
              <a:cs typeface="Roboto"/>
            </a:endParaRPr>
          </a:p>
          <a:p>
            <a:pPr marL="12700" marR="5080">
              <a:lnSpc>
                <a:spcPct val="114999"/>
              </a:lnSpc>
              <a:spcBef>
                <a:spcPts val="1200"/>
              </a:spcBef>
            </a:pP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The </a:t>
            </a:r>
            <a:r>
              <a:rPr sz="1400" spc="-10" dirty="0">
                <a:solidFill>
                  <a:srgbClr val="424242"/>
                </a:solidFill>
                <a:latin typeface="Roboto"/>
                <a:cs typeface="Roboto"/>
              </a:rPr>
              <a:t>recommendation process </a:t>
            </a: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is based on the similarity between those items. The similarity or </a:t>
            </a:r>
            <a:r>
              <a:rPr sz="1400" spc="-10" dirty="0">
                <a:solidFill>
                  <a:srgbClr val="424242"/>
                </a:solidFill>
                <a:latin typeface="Roboto"/>
                <a:cs typeface="Roboto"/>
              </a:rPr>
              <a:t>closeness  </a:t>
            </a: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of items is </a:t>
            </a:r>
            <a:r>
              <a:rPr sz="1400" spc="-10" dirty="0">
                <a:solidFill>
                  <a:srgbClr val="424242"/>
                </a:solidFill>
                <a:latin typeface="Roboto"/>
                <a:cs typeface="Roboto"/>
              </a:rPr>
              <a:t>measured </a:t>
            </a: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based on the similarity in the content of those </a:t>
            </a:r>
            <a:r>
              <a:rPr sz="1400" spc="-10" dirty="0">
                <a:solidFill>
                  <a:srgbClr val="424242"/>
                </a:solidFill>
                <a:latin typeface="Roboto"/>
                <a:cs typeface="Roboto"/>
              </a:rPr>
              <a:t>items.</a:t>
            </a:r>
            <a:endParaRPr sz="1400">
              <a:latin typeface="Roboto"/>
              <a:cs typeface="Roboto"/>
            </a:endParaRPr>
          </a:p>
          <a:p>
            <a:pPr marL="12700" marR="31115">
              <a:lnSpc>
                <a:spcPct val="114999"/>
              </a:lnSpc>
              <a:spcBef>
                <a:spcPts val="1200"/>
              </a:spcBef>
            </a:pP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When we </a:t>
            </a:r>
            <a:r>
              <a:rPr sz="1400" spc="-10" dirty="0">
                <a:solidFill>
                  <a:srgbClr val="424242"/>
                </a:solidFill>
                <a:latin typeface="Roboto"/>
                <a:cs typeface="Roboto"/>
              </a:rPr>
              <a:t>say </a:t>
            </a: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content, </a:t>
            </a:r>
            <a:r>
              <a:rPr sz="1400" spc="-10" dirty="0">
                <a:solidFill>
                  <a:srgbClr val="424242"/>
                </a:solidFill>
                <a:latin typeface="Roboto"/>
                <a:cs typeface="Roboto"/>
              </a:rPr>
              <a:t>we're </a:t>
            </a: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talking about things </a:t>
            </a:r>
            <a:r>
              <a:rPr sz="1400" spc="-10" dirty="0">
                <a:solidFill>
                  <a:srgbClr val="424242"/>
                </a:solidFill>
                <a:latin typeface="Roboto"/>
                <a:cs typeface="Roboto"/>
              </a:rPr>
              <a:t>like </a:t>
            </a: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the </a:t>
            </a:r>
            <a:r>
              <a:rPr sz="1400" spc="-25" dirty="0">
                <a:solidFill>
                  <a:srgbClr val="424242"/>
                </a:solidFill>
                <a:latin typeface="Roboto"/>
                <a:cs typeface="Roboto"/>
              </a:rPr>
              <a:t>item's </a:t>
            </a:r>
            <a:r>
              <a:rPr sz="1400" spc="-15" dirty="0">
                <a:solidFill>
                  <a:srgbClr val="424242"/>
                </a:solidFill>
                <a:latin typeface="Roboto"/>
                <a:cs typeface="Roboto"/>
              </a:rPr>
              <a:t>category, </a:t>
            </a: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tag, genre, and so on. </a:t>
            </a:r>
            <a:r>
              <a:rPr sz="1400" spc="-10" dirty="0">
                <a:solidFill>
                  <a:srgbClr val="424242"/>
                </a:solidFill>
                <a:latin typeface="Roboto"/>
                <a:cs typeface="Roboto"/>
              </a:rPr>
              <a:t>Essentially  </a:t>
            </a: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the </a:t>
            </a:r>
            <a:r>
              <a:rPr sz="1400" spc="-10" dirty="0">
                <a:solidFill>
                  <a:srgbClr val="424242"/>
                </a:solidFill>
                <a:latin typeface="Roboto"/>
                <a:cs typeface="Roboto"/>
              </a:rPr>
              <a:t>features </a:t>
            </a:r>
            <a:r>
              <a:rPr sz="1400" spc="-5" dirty="0">
                <a:solidFill>
                  <a:srgbClr val="424242"/>
                </a:solidFill>
                <a:latin typeface="Roboto"/>
                <a:cs typeface="Roboto"/>
              </a:rPr>
              <a:t>about an </a:t>
            </a:r>
            <a:r>
              <a:rPr sz="1400" spc="-10" dirty="0">
                <a:solidFill>
                  <a:srgbClr val="424242"/>
                </a:solidFill>
                <a:latin typeface="Roboto"/>
                <a:cs typeface="Roboto"/>
              </a:rPr>
              <a:t>item.</a:t>
            </a:r>
            <a:endParaRPr sz="1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1. </a:t>
            </a:r>
            <a:r>
              <a:rPr spc="-10" dirty="0"/>
              <a:t>Content-based </a:t>
            </a:r>
            <a:r>
              <a:rPr spc="-5" dirty="0"/>
              <a:t>Course </a:t>
            </a:r>
            <a:r>
              <a:rPr spc="-10" dirty="0"/>
              <a:t>Recommender System using  </a:t>
            </a:r>
            <a:r>
              <a:rPr spc="-5" dirty="0"/>
              <a:t>User </a:t>
            </a:r>
            <a:r>
              <a:rPr spc="-10" dirty="0"/>
              <a:t>Proﬁle and </a:t>
            </a:r>
            <a:r>
              <a:rPr spc="-5" dirty="0"/>
              <a:t>Course</a:t>
            </a:r>
            <a:r>
              <a:rPr spc="-20" dirty="0"/>
              <a:t> </a:t>
            </a:r>
            <a:r>
              <a:rPr spc="-10" dirty="0"/>
              <a:t>Genres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507452"/>
            <a:ext cx="8181340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14999"/>
              </a:lnSpc>
              <a:spcBef>
                <a:spcPts val="100"/>
              </a:spcBef>
            </a:pP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For online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course recommender systems,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we already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know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how to extract features from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courses (such 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as genres or BoW features). Next, based on the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course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genres and users'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ratings,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we want to further  build user profiles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(if</a:t>
            </a:r>
            <a:r>
              <a:rPr sz="1400" spc="-1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unknown).</a:t>
            </a:r>
            <a:endParaRPr sz="1400">
              <a:latin typeface="Arial"/>
              <a:cs typeface="Arial"/>
            </a:endParaRPr>
          </a:p>
          <a:p>
            <a:pPr marL="12700" marR="17780" algn="just">
              <a:lnSpc>
                <a:spcPct val="114999"/>
              </a:lnSpc>
              <a:spcBef>
                <a:spcPts val="1200"/>
              </a:spcBef>
            </a:pP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A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user profile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can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be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seen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as the user feature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vector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that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mathematically represents a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user's learning  interests.</a:t>
            </a:r>
            <a:endParaRPr sz="1400">
              <a:latin typeface="Arial"/>
              <a:cs typeface="Arial"/>
            </a:endParaRPr>
          </a:p>
          <a:p>
            <a:pPr marL="12700" marR="5080" algn="just">
              <a:lnSpc>
                <a:spcPct val="114999"/>
              </a:lnSpc>
              <a:spcBef>
                <a:spcPts val="600"/>
              </a:spcBef>
            </a:pP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With the user profile feature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vectors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and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course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genre feature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vectors constructed,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we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can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use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several  computational methods, such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as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a simple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dot product, to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compute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or predict an interest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score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for each 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course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and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recommend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those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courses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with high interest</a:t>
            </a:r>
            <a:r>
              <a:rPr sz="1400" spc="-3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scores.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1. </a:t>
            </a:r>
            <a:r>
              <a:rPr spc="-10" dirty="0"/>
              <a:t>Content-based </a:t>
            </a:r>
            <a:r>
              <a:rPr spc="-5" dirty="0"/>
              <a:t>Course </a:t>
            </a:r>
            <a:r>
              <a:rPr spc="-10" dirty="0"/>
              <a:t>Recommender System using  </a:t>
            </a:r>
            <a:r>
              <a:rPr spc="-5" dirty="0"/>
              <a:t>User </a:t>
            </a:r>
            <a:r>
              <a:rPr spc="-10" dirty="0"/>
              <a:t>Proﬁle and </a:t>
            </a:r>
            <a:r>
              <a:rPr spc="-5" dirty="0"/>
              <a:t>Course </a:t>
            </a:r>
            <a:r>
              <a:rPr spc="-10" dirty="0"/>
              <a:t>Genres </a:t>
            </a:r>
            <a:r>
              <a:rPr spc="-5" dirty="0"/>
              <a:t>-</a:t>
            </a:r>
            <a:r>
              <a:rPr spc="60" dirty="0"/>
              <a:t> </a:t>
            </a:r>
            <a:r>
              <a:rPr spc="-10" dirty="0">
                <a:solidFill>
                  <a:srgbClr val="7E6000"/>
                </a:solidFill>
              </a:rPr>
              <a:t>Pipeline</a:t>
            </a:r>
          </a:p>
        </p:txBody>
      </p:sp>
      <p:sp>
        <p:nvSpPr>
          <p:cNvPr id="3" name="object 3"/>
          <p:cNvSpPr/>
          <p:nvPr/>
        </p:nvSpPr>
        <p:spPr>
          <a:xfrm>
            <a:off x="4366141" y="1488689"/>
            <a:ext cx="2163445" cy="403225"/>
          </a:xfrm>
          <a:custGeom>
            <a:avLst/>
            <a:gdLst/>
            <a:ahLst/>
            <a:cxnLst/>
            <a:rect l="l" t="t" r="r" b="b"/>
            <a:pathLst>
              <a:path w="2163445" h="403225">
                <a:moveTo>
                  <a:pt x="1961496" y="402869"/>
                </a:moveTo>
                <a:lnTo>
                  <a:pt x="0" y="402869"/>
                </a:lnTo>
                <a:lnTo>
                  <a:pt x="201449" y="201434"/>
                </a:lnTo>
                <a:lnTo>
                  <a:pt x="0" y="0"/>
                </a:lnTo>
                <a:lnTo>
                  <a:pt x="1961496" y="0"/>
                </a:lnTo>
                <a:lnTo>
                  <a:pt x="2162920" y="201434"/>
                </a:lnTo>
                <a:lnTo>
                  <a:pt x="1961496" y="402869"/>
                </a:lnTo>
                <a:close/>
              </a:path>
            </a:pathLst>
          </a:custGeom>
          <a:solidFill>
            <a:srgbClr val="D83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00856" y="1460761"/>
            <a:ext cx="12922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Roboto"/>
                <a:cs typeface="Roboto"/>
              </a:rPr>
              <a:t>Get</a:t>
            </a:r>
            <a:r>
              <a:rPr sz="1400" spc="-5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recommend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15606" y="1670310"/>
            <a:ext cx="46418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sco</a:t>
            </a:r>
            <a:r>
              <a:rPr sz="1400" spc="-20" dirty="0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endParaRPr sz="1400">
              <a:latin typeface="Roboto"/>
              <a:cs typeface="Robo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80933" y="1488689"/>
            <a:ext cx="4089400" cy="403225"/>
            <a:chOff x="680933" y="1488689"/>
            <a:chExt cx="4089400" cy="403225"/>
          </a:xfrm>
        </p:grpSpPr>
        <p:sp>
          <p:nvSpPr>
            <p:cNvPr id="7" name="object 7"/>
            <p:cNvSpPr/>
            <p:nvPr/>
          </p:nvSpPr>
          <p:spPr>
            <a:xfrm>
              <a:off x="680933" y="1488816"/>
              <a:ext cx="2320925" cy="403225"/>
            </a:xfrm>
            <a:custGeom>
              <a:avLst/>
              <a:gdLst/>
              <a:ahLst/>
              <a:cxnLst/>
              <a:rect l="l" t="t" r="r" b="b"/>
              <a:pathLst>
                <a:path w="2320925" h="403225">
                  <a:moveTo>
                    <a:pt x="2119285" y="402871"/>
                  </a:moveTo>
                  <a:lnTo>
                    <a:pt x="0" y="402871"/>
                  </a:lnTo>
                  <a:lnTo>
                    <a:pt x="0" y="0"/>
                  </a:lnTo>
                  <a:lnTo>
                    <a:pt x="2119285" y="0"/>
                  </a:lnTo>
                  <a:lnTo>
                    <a:pt x="2320735" y="201437"/>
                  </a:lnTo>
                  <a:lnTo>
                    <a:pt x="2119285" y="402871"/>
                  </a:lnTo>
                  <a:close/>
                </a:path>
              </a:pathLst>
            </a:custGeom>
            <a:solidFill>
              <a:srgbClr val="801F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07319" y="1488689"/>
              <a:ext cx="2163445" cy="403225"/>
            </a:xfrm>
            <a:custGeom>
              <a:avLst/>
              <a:gdLst/>
              <a:ahLst/>
              <a:cxnLst/>
              <a:rect l="l" t="t" r="r" b="b"/>
              <a:pathLst>
                <a:path w="2163445" h="403225">
                  <a:moveTo>
                    <a:pt x="1961471" y="402869"/>
                  </a:moveTo>
                  <a:lnTo>
                    <a:pt x="0" y="402869"/>
                  </a:lnTo>
                  <a:lnTo>
                    <a:pt x="201449" y="201434"/>
                  </a:lnTo>
                  <a:lnTo>
                    <a:pt x="0" y="0"/>
                  </a:lnTo>
                  <a:lnTo>
                    <a:pt x="1961471" y="0"/>
                  </a:lnTo>
                  <a:lnTo>
                    <a:pt x="2162920" y="201434"/>
                  </a:lnTo>
                  <a:lnTo>
                    <a:pt x="1961471" y="402869"/>
                  </a:lnTo>
                  <a:close/>
                </a:path>
              </a:pathLst>
            </a:custGeom>
            <a:solidFill>
              <a:srgbClr val="AF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10649" y="1565669"/>
            <a:ext cx="30702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6695" algn="l"/>
              </a:tabLst>
            </a:pPr>
            <a:r>
              <a:rPr sz="1400" spc="-5" dirty="0">
                <a:solidFill>
                  <a:srgbClr val="FFFFFF"/>
                </a:solidFill>
                <a:latin typeface="Roboto"/>
                <a:cs typeface="Roboto"/>
              </a:rPr>
              <a:t>Raw data	</a:t>
            </a: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Feature</a:t>
            </a:r>
            <a:r>
              <a:rPr sz="14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engineering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0298" y="2044909"/>
            <a:ext cx="1671320" cy="106870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Course genres</a:t>
            </a:r>
            <a:r>
              <a:rPr sz="1100" spc="-6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dataframe: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7200"/>
              </a:lnSpc>
              <a:spcBef>
                <a:spcPts val="30"/>
              </a:spcBef>
            </a:pPr>
            <a:r>
              <a:rPr sz="800" spc="-5" dirty="0">
                <a:solidFill>
                  <a:srgbClr val="151515"/>
                </a:solidFill>
                <a:latin typeface="Courier New"/>
                <a:cs typeface="Courier New"/>
              </a:rPr>
              <a:t>course_id, title, [genre_x,  genre_y,...]</a:t>
            </a:r>
            <a:endParaRPr sz="800">
              <a:latin typeface="Courier New"/>
              <a:cs typeface="Courier New"/>
            </a:endParaRPr>
          </a:p>
          <a:p>
            <a:pPr marL="12700" marR="123189">
              <a:lnSpc>
                <a:spcPct val="115900"/>
              </a:lnSpc>
              <a:spcBef>
                <a:spcPts val="540"/>
              </a:spcBef>
            </a:pP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User dataframe: </a:t>
            </a:r>
            <a:r>
              <a:rPr sz="800" spc="-5" dirty="0">
                <a:solidFill>
                  <a:srgbClr val="151515"/>
                </a:solidFill>
                <a:latin typeface="Courier New"/>
                <a:cs typeface="Courier New"/>
              </a:rPr>
              <a:t>user_id,  [genre_interest_x,  genre_interest_y,...]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30519" y="2078436"/>
            <a:ext cx="126682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Analysis</a:t>
            </a:r>
            <a:r>
              <a:rPr sz="1100" spc="-1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59100"/>
              </a:lnSpc>
            </a:pP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Drop the</a:t>
            </a:r>
            <a:r>
              <a:rPr sz="1100" spc="-8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exceptions  Normalise</a:t>
            </a:r>
            <a:r>
              <a:rPr sz="1100" spc="-2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00337" y="1488854"/>
            <a:ext cx="2162810" cy="403225"/>
          </a:xfrm>
          <a:custGeom>
            <a:avLst/>
            <a:gdLst/>
            <a:ahLst/>
            <a:cxnLst/>
            <a:rect l="l" t="t" r="r" b="b"/>
            <a:pathLst>
              <a:path w="2162809" h="403225">
                <a:moveTo>
                  <a:pt x="1961246" y="402899"/>
                </a:moveTo>
                <a:lnTo>
                  <a:pt x="0" y="402899"/>
                </a:lnTo>
                <a:lnTo>
                  <a:pt x="201449" y="201449"/>
                </a:lnTo>
                <a:lnTo>
                  <a:pt x="0" y="0"/>
                </a:lnTo>
                <a:lnTo>
                  <a:pt x="1961246" y="0"/>
                </a:lnTo>
                <a:lnTo>
                  <a:pt x="2162695" y="201449"/>
                </a:lnTo>
                <a:lnTo>
                  <a:pt x="1961246" y="402899"/>
                </a:lnTo>
                <a:close/>
              </a:path>
            </a:pathLst>
          </a:custGeom>
          <a:solidFill>
            <a:srgbClr val="AF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747350" y="1565721"/>
            <a:ext cx="12680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Recomendation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43278" y="2055452"/>
            <a:ext cx="1267460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Use dot product  between </a:t>
            </a:r>
            <a:r>
              <a:rPr sz="1100" dirty="0">
                <a:solidFill>
                  <a:srgbClr val="151515"/>
                </a:solidFill>
                <a:latin typeface="Arial"/>
                <a:cs typeface="Arial"/>
              </a:rPr>
              <a:t>single</a:t>
            </a:r>
            <a:r>
              <a:rPr sz="1100" spc="-9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user  </a:t>
            </a:r>
            <a:r>
              <a:rPr sz="1100" dirty="0">
                <a:solidFill>
                  <a:srgbClr val="151515"/>
                </a:solidFill>
                <a:latin typeface="Arial"/>
                <a:cs typeface="Arial"/>
              </a:rPr>
              <a:t>vector </a:t>
            </a: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and </a:t>
            </a:r>
            <a:r>
              <a:rPr sz="1100" dirty="0">
                <a:solidFill>
                  <a:srgbClr val="151515"/>
                </a:solidFill>
                <a:latin typeface="Arial"/>
                <a:cs typeface="Arial"/>
              </a:rPr>
              <a:t>specific  course </a:t>
            </a: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to get  </a:t>
            </a:r>
            <a:r>
              <a:rPr sz="1100" dirty="0">
                <a:solidFill>
                  <a:srgbClr val="151515"/>
                </a:solidFill>
                <a:latin typeface="Arial"/>
                <a:cs typeface="Arial"/>
              </a:rPr>
              <a:t>recommend</a:t>
            </a:r>
            <a:r>
              <a:rPr sz="1100" spc="-3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51515"/>
                </a:solidFill>
                <a:latin typeface="Arial"/>
                <a:cs typeface="Arial"/>
              </a:rPr>
              <a:t>score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23175" y="2055452"/>
            <a:ext cx="119761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1100" dirty="0">
                <a:solidFill>
                  <a:srgbClr val="151515"/>
                </a:solidFill>
                <a:latin typeface="Arial"/>
                <a:cs typeface="Arial"/>
              </a:rPr>
              <a:t>Make </a:t>
            </a: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prediction</a:t>
            </a:r>
            <a:r>
              <a:rPr sz="1100" spc="-9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by  </a:t>
            </a:r>
            <a:r>
              <a:rPr sz="1100" dirty="0">
                <a:solidFill>
                  <a:srgbClr val="151515"/>
                </a:solidFill>
                <a:latin typeface="Arial"/>
                <a:cs typeface="Arial"/>
              </a:rPr>
              <a:t>comparing score  </a:t>
            </a: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with determine  threshold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70240" y="3002019"/>
            <a:ext cx="3513492" cy="1877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54005"/>
            <a:ext cx="9144000" cy="3589654"/>
            <a:chOff x="0" y="1554005"/>
            <a:chExt cx="9144000" cy="3589654"/>
          </a:xfrm>
        </p:grpSpPr>
        <p:sp>
          <p:nvSpPr>
            <p:cNvPr id="3" name="object 3"/>
            <p:cNvSpPr/>
            <p:nvPr/>
          </p:nvSpPr>
          <p:spPr>
            <a:xfrm>
              <a:off x="0" y="4891590"/>
              <a:ext cx="9144000" cy="252095"/>
            </a:xfrm>
            <a:custGeom>
              <a:avLst/>
              <a:gdLst/>
              <a:ahLst/>
              <a:cxnLst/>
              <a:rect l="l" t="t" r="r" b="b"/>
              <a:pathLst>
                <a:path w="9144000" h="252095">
                  <a:moveTo>
                    <a:pt x="9143981" y="251999"/>
                  </a:moveTo>
                  <a:lnTo>
                    <a:pt x="0" y="251999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251999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60463" y="1740171"/>
              <a:ext cx="2695569" cy="31527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1699" y="3340243"/>
              <a:ext cx="4991089" cy="13134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949" y="1554005"/>
              <a:ext cx="4892065" cy="13559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02789" y="2807544"/>
              <a:ext cx="785948" cy="7859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81619" y="2888994"/>
              <a:ext cx="451249" cy="4512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1. </a:t>
            </a:r>
            <a:r>
              <a:rPr spc="-10" dirty="0"/>
              <a:t>Content-based </a:t>
            </a:r>
            <a:r>
              <a:rPr spc="-5" dirty="0"/>
              <a:t>Course </a:t>
            </a:r>
            <a:r>
              <a:rPr spc="-10" dirty="0"/>
              <a:t>Recommender System using  </a:t>
            </a:r>
            <a:r>
              <a:rPr spc="-5" dirty="0"/>
              <a:t>User </a:t>
            </a:r>
            <a:r>
              <a:rPr spc="-10" dirty="0"/>
              <a:t>Proﬁle and </a:t>
            </a:r>
            <a:r>
              <a:rPr spc="-5" dirty="0"/>
              <a:t>Course </a:t>
            </a:r>
            <a:r>
              <a:rPr spc="-10" dirty="0"/>
              <a:t>Genres </a:t>
            </a:r>
            <a:r>
              <a:rPr spc="-5" dirty="0"/>
              <a:t>-</a:t>
            </a:r>
            <a:r>
              <a:rPr spc="60" dirty="0"/>
              <a:t> </a:t>
            </a:r>
            <a:r>
              <a:rPr spc="-10" dirty="0">
                <a:solidFill>
                  <a:srgbClr val="970000"/>
                </a:solidFill>
              </a:rPr>
              <a:t>Result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2. </a:t>
            </a:r>
            <a:r>
              <a:rPr spc="-10" dirty="0"/>
              <a:t>Content-based </a:t>
            </a:r>
            <a:r>
              <a:rPr spc="-5" dirty="0"/>
              <a:t>Course </a:t>
            </a:r>
            <a:r>
              <a:rPr spc="-10" dirty="0"/>
              <a:t>Recommender System using  </a:t>
            </a:r>
            <a:r>
              <a:rPr spc="-5" dirty="0"/>
              <a:t>Course</a:t>
            </a:r>
            <a:r>
              <a:rPr spc="-15" dirty="0"/>
              <a:t> </a:t>
            </a:r>
            <a:r>
              <a:rPr spc="-10" dirty="0"/>
              <a:t>Similarities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507452"/>
            <a:ext cx="8181340" cy="1574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As we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mentioned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before, the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content-based recommender system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is highly based on the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similarity  calculation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among items. The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similarity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or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closeness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of items is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measured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based on the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similarity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in the 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content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or features of those items. The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course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genres are important features, and in addition to that, the  BoW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value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is another important type of feature to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represent course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textual</a:t>
            </a:r>
            <a:r>
              <a:rPr sz="1400" spc="-3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content.</a:t>
            </a:r>
            <a:endParaRPr sz="1400">
              <a:latin typeface="Arial"/>
              <a:cs typeface="Arial"/>
            </a:endParaRPr>
          </a:p>
          <a:p>
            <a:pPr marL="12700" marR="8255" algn="just">
              <a:lnSpc>
                <a:spcPct val="114999"/>
              </a:lnSpc>
              <a:spcBef>
                <a:spcPts val="600"/>
              </a:spcBef>
            </a:pP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In this lab, we will apply the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course similarities metric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to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recommend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new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courses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which are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similar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to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a 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user's presently enrolled</a:t>
            </a:r>
            <a:r>
              <a:rPr sz="1400" spc="-1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courses.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070" y="165099"/>
            <a:ext cx="8098790" cy="4597400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600"/>
              </a:spcBef>
            </a:pPr>
            <a:r>
              <a:rPr sz="2500" b="1" spc="-5" dirty="0">
                <a:solidFill>
                  <a:srgbClr val="FFFFFF"/>
                </a:solidFill>
                <a:latin typeface="Roboto"/>
                <a:cs typeface="Roboto"/>
              </a:rPr>
              <a:t>Outline</a:t>
            </a:r>
            <a:r>
              <a:rPr sz="2500" spc="-5" dirty="0">
                <a:solidFill>
                  <a:srgbClr val="FFFFFF"/>
                </a:solidFill>
                <a:latin typeface="Roboto"/>
                <a:cs typeface="Roboto"/>
              </a:rPr>
              <a:t>:</a:t>
            </a:r>
            <a:endParaRPr sz="2500">
              <a:latin typeface="Roboto"/>
              <a:cs typeface="Roboto"/>
            </a:endParaRPr>
          </a:p>
          <a:p>
            <a:pPr marL="502920" indent="-490855">
              <a:lnSpc>
                <a:spcPct val="100000"/>
              </a:lnSpc>
              <a:spcBef>
                <a:spcPts val="150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sz="2500" spc="-10" dirty="0">
                <a:solidFill>
                  <a:srgbClr val="FFFFFF"/>
                </a:solidFill>
                <a:latin typeface="Roboto"/>
                <a:cs typeface="Roboto"/>
              </a:rPr>
              <a:t>Capstone Overview</a:t>
            </a:r>
            <a:endParaRPr sz="2500">
              <a:latin typeface="Roboto"/>
              <a:cs typeface="Roboto"/>
            </a:endParaRPr>
          </a:p>
          <a:p>
            <a:pPr marL="502920" indent="-490855">
              <a:lnSpc>
                <a:spcPct val="100000"/>
              </a:lnSpc>
              <a:spcBef>
                <a:spcPts val="150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sz="2500" spc="-10" dirty="0">
                <a:solidFill>
                  <a:srgbClr val="FFFFFF"/>
                </a:solidFill>
                <a:latin typeface="Roboto"/>
                <a:cs typeface="Roboto"/>
              </a:rPr>
              <a:t>Exploratory </a:t>
            </a:r>
            <a:r>
              <a:rPr sz="2500" spc="-5" dirty="0">
                <a:solidFill>
                  <a:srgbClr val="FFFFFF"/>
                </a:solidFill>
                <a:latin typeface="Roboto"/>
                <a:cs typeface="Roboto"/>
              </a:rPr>
              <a:t>Data </a:t>
            </a:r>
            <a:r>
              <a:rPr sz="2500" spc="-10" dirty="0">
                <a:solidFill>
                  <a:srgbClr val="FFFFFF"/>
                </a:solidFill>
                <a:latin typeface="Roboto"/>
                <a:cs typeface="Roboto"/>
              </a:rPr>
              <a:t>Analysis </a:t>
            </a:r>
            <a:r>
              <a:rPr sz="2500" spc="-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2500" spc="-15" dirty="0">
                <a:solidFill>
                  <a:srgbClr val="FFFFFF"/>
                </a:solidFill>
                <a:latin typeface="Roboto"/>
                <a:cs typeface="Roboto"/>
              </a:rPr>
              <a:t>Feature</a:t>
            </a:r>
            <a:r>
              <a:rPr sz="25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Roboto"/>
                <a:cs typeface="Roboto"/>
              </a:rPr>
              <a:t>Engineering</a:t>
            </a:r>
            <a:endParaRPr sz="2500">
              <a:latin typeface="Roboto"/>
              <a:cs typeface="Roboto"/>
            </a:endParaRPr>
          </a:p>
          <a:p>
            <a:pPr marL="502920" indent="-490855">
              <a:lnSpc>
                <a:spcPct val="100000"/>
              </a:lnSpc>
              <a:spcBef>
                <a:spcPts val="150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sz="2500" spc="-5" dirty="0">
                <a:solidFill>
                  <a:srgbClr val="FFFFFF"/>
                </a:solidFill>
                <a:latin typeface="Roboto"/>
                <a:cs typeface="Roboto"/>
              </a:rPr>
              <a:t>Unsupervised </a:t>
            </a:r>
            <a:r>
              <a:rPr sz="2500" spc="-10" dirty="0">
                <a:solidFill>
                  <a:srgbClr val="FFFFFF"/>
                </a:solidFill>
                <a:latin typeface="Roboto"/>
                <a:cs typeface="Roboto"/>
              </a:rPr>
              <a:t>Learning </a:t>
            </a:r>
            <a:r>
              <a:rPr sz="2500" spc="-5" dirty="0">
                <a:solidFill>
                  <a:srgbClr val="FFFFFF"/>
                </a:solidFill>
                <a:latin typeface="Roboto"/>
                <a:cs typeface="Roboto"/>
              </a:rPr>
              <a:t>based </a:t>
            </a:r>
            <a:r>
              <a:rPr sz="2500" spc="-10" dirty="0">
                <a:solidFill>
                  <a:srgbClr val="FFFFFF"/>
                </a:solidFill>
                <a:latin typeface="Roboto"/>
                <a:cs typeface="Roboto"/>
              </a:rPr>
              <a:t>Recomendation</a:t>
            </a:r>
            <a:r>
              <a:rPr sz="2500" spc="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Roboto"/>
                <a:cs typeface="Roboto"/>
              </a:rPr>
              <a:t>System</a:t>
            </a:r>
            <a:endParaRPr sz="2500">
              <a:latin typeface="Roboto"/>
              <a:cs typeface="Roboto"/>
            </a:endParaRPr>
          </a:p>
          <a:p>
            <a:pPr marL="502920" indent="-490855">
              <a:lnSpc>
                <a:spcPct val="100000"/>
              </a:lnSpc>
              <a:spcBef>
                <a:spcPts val="150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sz="2500" spc="-5" dirty="0">
                <a:solidFill>
                  <a:srgbClr val="FFFFFF"/>
                </a:solidFill>
                <a:latin typeface="Roboto"/>
                <a:cs typeface="Roboto"/>
              </a:rPr>
              <a:t>Supervised </a:t>
            </a:r>
            <a:r>
              <a:rPr sz="2500" spc="-10" dirty="0">
                <a:solidFill>
                  <a:srgbClr val="FFFFFF"/>
                </a:solidFill>
                <a:latin typeface="Roboto"/>
                <a:cs typeface="Roboto"/>
              </a:rPr>
              <a:t>Learning </a:t>
            </a:r>
            <a:r>
              <a:rPr sz="2500" spc="-5" dirty="0">
                <a:solidFill>
                  <a:srgbClr val="FFFFFF"/>
                </a:solidFill>
                <a:latin typeface="Roboto"/>
                <a:cs typeface="Roboto"/>
              </a:rPr>
              <a:t>based </a:t>
            </a:r>
            <a:r>
              <a:rPr sz="2500" spc="-10" dirty="0">
                <a:solidFill>
                  <a:srgbClr val="FFFFFF"/>
                </a:solidFill>
                <a:latin typeface="Roboto"/>
                <a:cs typeface="Roboto"/>
              </a:rPr>
              <a:t>Recomendation</a:t>
            </a:r>
            <a:r>
              <a:rPr sz="2500" spc="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Roboto"/>
                <a:cs typeface="Roboto"/>
              </a:rPr>
              <a:t>System</a:t>
            </a:r>
            <a:endParaRPr sz="2500">
              <a:latin typeface="Roboto"/>
              <a:cs typeface="Roboto"/>
            </a:endParaRPr>
          </a:p>
          <a:p>
            <a:pPr marL="502920" indent="-490855">
              <a:lnSpc>
                <a:spcPct val="100000"/>
              </a:lnSpc>
              <a:spcBef>
                <a:spcPts val="150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sz="2500" spc="-10" dirty="0">
                <a:solidFill>
                  <a:srgbClr val="FFFFFF"/>
                </a:solidFill>
                <a:latin typeface="Roboto"/>
                <a:cs typeface="Roboto"/>
              </a:rPr>
              <a:t>Deploy </a:t>
            </a:r>
            <a:r>
              <a:rPr sz="2500" spc="-5" dirty="0">
                <a:solidFill>
                  <a:srgbClr val="FFFFFF"/>
                </a:solidFill>
                <a:latin typeface="Roboto"/>
                <a:cs typeface="Roboto"/>
              </a:rPr>
              <a:t>and showcase models on</a:t>
            </a:r>
            <a:r>
              <a:rPr sz="2500" spc="-2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Roboto"/>
                <a:cs typeface="Roboto"/>
              </a:rPr>
              <a:t>Streamlit</a:t>
            </a:r>
            <a:endParaRPr sz="2500">
              <a:latin typeface="Roboto"/>
              <a:cs typeface="Roboto"/>
            </a:endParaRPr>
          </a:p>
          <a:p>
            <a:pPr marL="502920" indent="-490855">
              <a:lnSpc>
                <a:spcPct val="100000"/>
              </a:lnSpc>
              <a:spcBef>
                <a:spcPts val="150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sz="2500" spc="-10" dirty="0">
                <a:solidFill>
                  <a:srgbClr val="FFFFFF"/>
                </a:solidFill>
                <a:latin typeface="Roboto"/>
                <a:cs typeface="Roboto"/>
              </a:rPr>
              <a:t>Conclusion </a:t>
            </a:r>
            <a:r>
              <a:rPr sz="2500" spc="-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2500" spc="-10" dirty="0">
                <a:solidFill>
                  <a:srgbClr val="FFFFFF"/>
                </a:solidFill>
                <a:latin typeface="Roboto"/>
                <a:cs typeface="Roboto"/>
              </a:rPr>
              <a:t>future</a:t>
            </a:r>
            <a:r>
              <a:rPr sz="2500" spc="-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Roboto"/>
                <a:cs typeface="Roboto"/>
              </a:rPr>
              <a:t>work</a:t>
            </a:r>
            <a:endParaRPr sz="2500">
              <a:latin typeface="Roboto"/>
              <a:cs typeface="Roboto"/>
            </a:endParaRPr>
          </a:p>
          <a:p>
            <a:pPr marL="502920" indent="-490855">
              <a:lnSpc>
                <a:spcPct val="100000"/>
              </a:lnSpc>
              <a:spcBef>
                <a:spcPts val="150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sz="2500" spc="-10" dirty="0">
                <a:solidFill>
                  <a:srgbClr val="FFFFFF"/>
                </a:solidFill>
                <a:latin typeface="Roboto"/>
                <a:cs typeface="Roboto"/>
              </a:rPr>
              <a:t>Appendix</a:t>
            </a:r>
            <a:endParaRPr sz="25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2140" y="3671317"/>
            <a:ext cx="4461840" cy="1217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2. </a:t>
            </a:r>
            <a:r>
              <a:rPr spc="-10" dirty="0"/>
              <a:t>Content-based </a:t>
            </a:r>
            <a:r>
              <a:rPr spc="-5" dirty="0"/>
              <a:t>Course </a:t>
            </a:r>
            <a:r>
              <a:rPr spc="-10" dirty="0"/>
              <a:t>Recommender System using  </a:t>
            </a:r>
            <a:r>
              <a:rPr spc="-5" dirty="0"/>
              <a:t>Course </a:t>
            </a:r>
            <a:r>
              <a:rPr spc="-10" dirty="0"/>
              <a:t>Similarities </a:t>
            </a:r>
            <a:r>
              <a:rPr spc="-5" dirty="0"/>
              <a:t>-</a:t>
            </a:r>
            <a:r>
              <a:rPr spc="40" dirty="0"/>
              <a:t> </a:t>
            </a:r>
            <a:r>
              <a:rPr spc="-10" dirty="0">
                <a:solidFill>
                  <a:srgbClr val="7E6000"/>
                </a:solidFill>
              </a:rPr>
              <a:t>Pipeline</a:t>
            </a:r>
          </a:p>
        </p:txBody>
      </p:sp>
      <p:sp>
        <p:nvSpPr>
          <p:cNvPr id="4" name="object 4"/>
          <p:cNvSpPr/>
          <p:nvPr/>
        </p:nvSpPr>
        <p:spPr>
          <a:xfrm>
            <a:off x="691548" y="1559389"/>
            <a:ext cx="2367915" cy="518159"/>
          </a:xfrm>
          <a:custGeom>
            <a:avLst/>
            <a:gdLst/>
            <a:ahLst/>
            <a:cxnLst/>
            <a:rect l="l" t="t" r="r" b="b"/>
            <a:pathLst>
              <a:path w="2367915" h="518160">
                <a:moveTo>
                  <a:pt x="2108595" y="518006"/>
                </a:moveTo>
                <a:lnTo>
                  <a:pt x="0" y="518006"/>
                </a:lnTo>
                <a:lnTo>
                  <a:pt x="0" y="0"/>
                </a:lnTo>
                <a:lnTo>
                  <a:pt x="2108595" y="0"/>
                </a:lnTo>
                <a:lnTo>
                  <a:pt x="2367595" y="259004"/>
                </a:lnTo>
                <a:lnTo>
                  <a:pt x="2108595" y="518006"/>
                </a:lnTo>
                <a:close/>
              </a:path>
            </a:pathLst>
          </a:custGeom>
          <a:solidFill>
            <a:srgbClr val="801F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30300" y="1693807"/>
            <a:ext cx="759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Roboto"/>
                <a:cs typeface="Roboto"/>
              </a:rPr>
              <a:t>Raw</a:t>
            </a:r>
            <a:r>
              <a:rPr sz="1400" spc="-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8208" y="2275403"/>
            <a:ext cx="1336675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8905">
              <a:lnSpc>
                <a:spcPct val="113599"/>
              </a:lnSpc>
              <a:spcBef>
                <a:spcPts val="100"/>
              </a:spcBef>
              <a:buAutoNum type="arabicPeriod"/>
              <a:tabLst>
                <a:tab pos="168275" algn="l"/>
              </a:tabLst>
            </a:pP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Course</a:t>
            </a:r>
            <a:r>
              <a:rPr sz="1100" spc="-9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51515"/>
                </a:solidFill>
                <a:latin typeface="Arial"/>
                <a:cs typeface="Arial"/>
              </a:rPr>
              <a:t>similarity  matrix</a:t>
            </a:r>
            <a:endParaRPr sz="1100">
              <a:latin typeface="Arial"/>
              <a:cs typeface="Arial"/>
            </a:endParaRPr>
          </a:p>
          <a:p>
            <a:pPr marL="167640" indent="-155575">
              <a:lnSpc>
                <a:spcPct val="100000"/>
              </a:lnSpc>
              <a:spcBef>
                <a:spcPts val="780"/>
              </a:spcBef>
              <a:buAutoNum type="arabicPeriod"/>
              <a:tabLst>
                <a:tab pos="168275" algn="l"/>
              </a:tabLst>
            </a:pP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Course</a:t>
            </a:r>
            <a:r>
              <a:rPr sz="1100" spc="-6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dataframe:</a:t>
            </a:r>
            <a:endParaRPr sz="1100">
              <a:latin typeface="Arial"/>
              <a:cs typeface="Arial"/>
            </a:endParaRPr>
          </a:p>
          <a:p>
            <a:pPr marL="12700" marR="279400">
              <a:lnSpc>
                <a:spcPct val="117200"/>
              </a:lnSpc>
              <a:spcBef>
                <a:spcPts val="25"/>
              </a:spcBef>
            </a:pPr>
            <a:r>
              <a:rPr sz="800" spc="-5" dirty="0">
                <a:solidFill>
                  <a:srgbClr val="151515"/>
                </a:solidFill>
                <a:latin typeface="Courier New"/>
                <a:cs typeface="Courier New"/>
              </a:rPr>
              <a:t>course_id,</a:t>
            </a:r>
            <a:r>
              <a:rPr sz="800" spc="-30" dirty="0">
                <a:solidFill>
                  <a:srgbClr val="151515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151515"/>
                </a:solidFill>
                <a:latin typeface="Courier New"/>
                <a:cs typeface="Courier New"/>
              </a:rPr>
              <a:t>title,  description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56869" y="1559224"/>
            <a:ext cx="2206625" cy="518159"/>
          </a:xfrm>
          <a:custGeom>
            <a:avLst/>
            <a:gdLst/>
            <a:ahLst/>
            <a:cxnLst/>
            <a:rect l="l" t="t" r="r" b="b"/>
            <a:pathLst>
              <a:path w="2206625" h="518160">
                <a:moveTo>
                  <a:pt x="1947621" y="518006"/>
                </a:moveTo>
                <a:lnTo>
                  <a:pt x="0" y="518006"/>
                </a:lnTo>
                <a:lnTo>
                  <a:pt x="258999" y="259001"/>
                </a:lnTo>
                <a:lnTo>
                  <a:pt x="0" y="0"/>
                </a:lnTo>
                <a:lnTo>
                  <a:pt x="1947621" y="0"/>
                </a:lnTo>
                <a:lnTo>
                  <a:pt x="2206620" y="259001"/>
                </a:lnTo>
                <a:lnTo>
                  <a:pt x="1947621" y="518006"/>
                </a:lnTo>
                <a:close/>
              </a:path>
            </a:pathLst>
          </a:custGeom>
          <a:solidFill>
            <a:srgbClr val="A72A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03753" y="1693636"/>
            <a:ext cx="712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Features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50195" y="2275403"/>
            <a:ext cx="144399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1440">
              <a:lnSpc>
                <a:spcPct val="113599"/>
              </a:lnSpc>
              <a:spcBef>
                <a:spcPts val="100"/>
              </a:spcBef>
            </a:pPr>
            <a:r>
              <a:rPr sz="1100" spc="-10" dirty="0">
                <a:solidFill>
                  <a:srgbClr val="151515"/>
                </a:solidFill>
                <a:latin typeface="Arial"/>
                <a:cs typeface="Arial"/>
              </a:rPr>
              <a:t>Visualise </a:t>
            </a: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the</a:t>
            </a:r>
            <a:r>
              <a:rPr sz="1100" spc="-6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51515"/>
                </a:solidFill>
                <a:latin typeface="Arial"/>
                <a:cs typeface="Arial"/>
              </a:rPr>
              <a:t>similarly  metric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3599"/>
              </a:lnSpc>
              <a:spcBef>
                <a:spcPts val="600"/>
              </a:spcBef>
            </a:pP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Handle data text in title  and</a:t>
            </a:r>
            <a:r>
              <a:rPr sz="1100" spc="-1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description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94475" y="3189801"/>
            <a:ext cx="1161415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120" marR="5080" indent="-313055">
              <a:lnSpc>
                <a:spcPct val="113599"/>
              </a:lnSpc>
              <a:spcBef>
                <a:spcPts val="100"/>
              </a:spcBef>
              <a:buChar char="●"/>
              <a:tabLst>
                <a:tab pos="325120" algn="l"/>
                <a:tab pos="325755" algn="l"/>
              </a:tabLst>
            </a:pP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Remove</a:t>
            </a:r>
            <a:r>
              <a:rPr sz="1100" spc="-9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51515"/>
                </a:solidFill>
                <a:latin typeface="Arial"/>
                <a:cs typeface="Arial"/>
              </a:rPr>
              <a:t>stop  </a:t>
            </a: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words</a:t>
            </a:r>
            <a:endParaRPr sz="1100">
              <a:latin typeface="Arial"/>
              <a:cs typeface="Arial"/>
            </a:endParaRPr>
          </a:p>
          <a:p>
            <a:pPr marL="325120" indent="-313055">
              <a:lnSpc>
                <a:spcPct val="100000"/>
              </a:lnSpc>
              <a:spcBef>
                <a:spcPts val="180"/>
              </a:spcBef>
              <a:buChar char="●"/>
              <a:tabLst>
                <a:tab pos="325120" algn="l"/>
                <a:tab pos="325755" algn="l"/>
              </a:tabLst>
            </a:pP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word2vec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51265" y="1559224"/>
            <a:ext cx="2206625" cy="518159"/>
          </a:xfrm>
          <a:custGeom>
            <a:avLst/>
            <a:gdLst/>
            <a:ahLst/>
            <a:cxnLst/>
            <a:rect l="l" t="t" r="r" b="b"/>
            <a:pathLst>
              <a:path w="2206625" h="518160">
                <a:moveTo>
                  <a:pt x="1947596" y="518006"/>
                </a:moveTo>
                <a:lnTo>
                  <a:pt x="0" y="518006"/>
                </a:lnTo>
                <a:lnTo>
                  <a:pt x="258999" y="259001"/>
                </a:lnTo>
                <a:lnTo>
                  <a:pt x="0" y="0"/>
                </a:lnTo>
                <a:lnTo>
                  <a:pt x="1947596" y="0"/>
                </a:lnTo>
                <a:lnTo>
                  <a:pt x="2206595" y="259001"/>
                </a:lnTo>
                <a:lnTo>
                  <a:pt x="1947596" y="518006"/>
                </a:lnTo>
                <a:close/>
              </a:path>
            </a:pathLst>
          </a:custGeom>
          <a:solidFill>
            <a:srgbClr val="AF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13255" y="1693636"/>
            <a:ext cx="4781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Sco</a:t>
            </a:r>
            <a:r>
              <a:rPr sz="1400" spc="-20" dirty="0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70516" y="2275384"/>
            <a:ext cx="118935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2250">
              <a:lnSpc>
                <a:spcPct val="113599"/>
              </a:lnSpc>
              <a:spcBef>
                <a:spcPts val="100"/>
              </a:spcBef>
            </a:pPr>
            <a:r>
              <a:rPr sz="1100" spc="-15" dirty="0">
                <a:solidFill>
                  <a:srgbClr val="151515"/>
                </a:solidFill>
                <a:latin typeface="Arial"/>
                <a:cs typeface="Arial"/>
              </a:rPr>
              <a:t>Turn </a:t>
            </a:r>
            <a:r>
              <a:rPr sz="1100" dirty="0">
                <a:solidFill>
                  <a:srgbClr val="151515"/>
                </a:solidFill>
                <a:latin typeface="Arial"/>
                <a:cs typeface="Arial"/>
              </a:rPr>
              <a:t>a course  </a:t>
            </a: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description to</a:t>
            </a:r>
            <a:r>
              <a:rPr sz="1100" spc="-9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51515"/>
                </a:solidFill>
                <a:latin typeface="Arial"/>
                <a:cs typeface="Arial"/>
              </a:rPr>
              <a:t>a  vector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3599"/>
              </a:lnSpc>
              <a:spcBef>
                <a:spcPts val="600"/>
              </a:spcBef>
            </a:pP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Check </a:t>
            </a:r>
            <a:r>
              <a:rPr sz="1100" dirty="0">
                <a:solidFill>
                  <a:srgbClr val="151515"/>
                </a:solidFill>
                <a:latin typeface="Arial"/>
                <a:cs typeface="Arial"/>
              </a:rPr>
              <a:t>similarity</a:t>
            </a:r>
            <a:r>
              <a:rPr sz="1100" spc="-9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by  </a:t>
            </a:r>
            <a:r>
              <a:rPr sz="1100" dirty="0">
                <a:solidFill>
                  <a:srgbClr val="151515"/>
                </a:solidFill>
                <a:latin typeface="Arial"/>
                <a:cs typeface="Arial"/>
              </a:rPr>
              <a:t>compare 2</a:t>
            </a:r>
            <a:r>
              <a:rPr sz="1100" spc="-6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51515"/>
                </a:solidFill>
                <a:latin typeface="Arial"/>
                <a:cs typeface="Arial"/>
              </a:rPr>
              <a:t>vector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45837" y="1559224"/>
            <a:ext cx="2206625" cy="518159"/>
          </a:xfrm>
          <a:custGeom>
            <a:avLst/>
            <a:gdLst/>
            <a:ahLst/>
            <a:cxnLst/>
            <a:rect l="l" t="t" r="r" b="b"/>
            <a:pathLst>
              <a:path w="2206625" h="518160">
                <a:moveTo>
                  <a:pt x="1947596" y="518006"/>
                </a:moveTo>
                <a:lnTo>
                  <a:pt x="0" y="518006"/>
                </a:lnTo>
                <a:lnTo>
                  <a:pt x="258999" y="259001"/>
                </a:lnTo>
                <a:lnTo>
                  <a:pt x="0" y="0"/>
                </a:lnTo>
                <a:lnTo>
                  <a:pt x="1947596" y="0"/>
                </a:lnTo>
                <a:lnTo>
                  <a:pt x="2206595" y="259001"/>
                </a:lnTo>
                <a:lnTo>
                  <a:pt x="1947596" y="518006"/>
                </a:lnTo>
                <a:close/>
              </a:path>
            </a:pathLst>
          </a:custGeom>
          <a:solidFill>
            <a:srgbClr val="BD2F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935606" y="1693636"/>
            <a:ext cx="826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Prediction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95112" y="2275384"/>
            <a:ext cx="11087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1100" spc="-5" dirty="0">
                <a:latin typeface="Roboto"/>
                <a:cs typeface="Roboto"/>
              </a:rPr>
              <a:t>Determine </a:t>
            </a:r>
            <a:r>
              <a:rPr sz="1100" spc="-10" dirty="0">
                <a:latin typeface="Roboto"/>
                <a:cs typeface="Roboto"/>
              </a:rPr>
              <a:t>rely</a:t>
            </a:r>
            <a:r>
              <a:rPr sz="1100" spc="-75" dirty="0">
                <a:latin typeface="Roboto"/>
                <a:cs typeface="Roboto"/>
              </a:rPr>
              <a:t> </a:t>
            </a:r>
            <a:r>
              <a:rPr sz="1100" spc="-10" dirty="0">
                <a:latin typeface="Roboto"/>
                <a:cs typeface="Roboto"/>
              </a:rPr>
              <a:t>on  </a:t>
            </a:r>
            <a:r>
              <a:rPr sz="1100" spc="-5" dirty="0">
                <a:latin typeface="Roboto"/>
                <a:cs typeface="Roboto"/>
              </a:rPr>
              <a:t>similar</a:t>
            </a:r>
            <a:r>
              <a:rPr sz="1100" spc="-15" dirty="0">
                <a:latin typeface="Roboto"/>
                <a:cs typeface="Roboto"/>
              </a:rPr>
              <a:t> </a:t>
            </a:r>
            <a:r>
              <a:rPr sz="1100" spc="-10" dirty="0">
                <a:latin typeface="Roboto"/>
                <a:cs typeface="Roboto"/>
              </a:rPr>
              <a:t>score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9040" y="2013570"/>
            <a:ext cx="3197843" cy="2826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2. </a:t>
            </a:r>
            <a:r>
              <a:rPr spc="-10" dirty="0"/>
              <a:t>Content-based </a:t>
            </a:r>
            <a:r>
              <a:rPr spc="-5" dirty="0"/>
              <a:t>Course </a:t>
            </a:r>
            <a:r>
              <a:rPr spc="-10" dirty="0"/>
              <a:t>Recommender System using  </a:t>
            </a:r>
            <a:r>
              <a:rPr spc="-5" dirty="0"/>
              <a:t>Course</a:t>
            </a:r>
            <a:r>
              <a:rPr spc="-15" dirty="0"/>
              <a:t> </a:t>
            </a:r>
            <a:r>
              <a:rPr spc="-10" dirty="0"/>
              <a:t>Similarities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4724" y="1539455"/>
            <a:ext cx="19215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Course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similarity</a:t>
            </a:r>
            <a:r>
              <a:rPr sz="1400" spc="-9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matrix: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17622" y="2262268"/>
            <a:ext cx="3008543" cy="1547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75193" y="2236797"/>
            <a:ext cx="2593569" cy="1858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4" y="469307"/>
            <a:ext cx="822070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035935" algn="l"/>
              </a:tabLst>
            </a:pPr>
            <a:r>
              <a:rPr sz="2700" spc="-5" dirty="0">
                <a:solidFill>
                  <a:srgbClr val="2A3890"/>
                </a:solidFill>
                <a:latin typeface="Roboto"/>
                <a:cs typeface="Roboto"/>
              </a:rPr>
              <a:t>2.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Content-based </a:t>
            </a:r>
            <a:r>
              <a:rPr sz="2700" spc="-5" dirty="0">
                <a:solidFill>
                  <a:srgbClr val="2A3890"/>
                </a:solidFill>
                <a:latin typeface="Roboto"/>
                <a:cs typeface="Roboto"/>
              </a:rPr>
              <a:t>Course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Recommender System using  </a:t>
            </a:r>
            <a:r>
              <a:rPr sz="2700" spc="-5" dirty="0">
                <a:solidFill>
                  <a:srgbClr val="2A3890"/>
                </a:solidFill>
                <a:latin typeface="Roboto"/>
                <a:cs typeface="Roboto"/>
              </a:rPr>
              <a:t>Course</a:t>
            </a:r>
            <a:r>
              <a:rPr sz="2700" spc="5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Similarities	</a:t>
            </a:r>
            <a:r>
              <a:rPr sz="2700" spc="-5" dirty="0">
                <a:solidFill>
                  <a:srgbClr val="2A3890"/>
                </a:solidFill>
                <a:latin typeface="Roboto"/>
                <a:cs typeface="Roboto"/>
              </a:rPr>
              <a:t>-</a:t>
            </a:r>
            <a:r>
              <a:rPr sz="2700" spc="45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2700" spc="-10" dirty="0">
                <a:solidFill>
                  <a:srgbClr val="970000"/>
                </a:solidFill>
                <a:latin typeface="Roboto"/>
                <a:cs typeface="Roboto"/>
              </a:rPr>
              <a:t>Result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4" y="1539455"/>
            <a:ext cx="6353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Generate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course recommendations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based on </a:t>
            </a:r>
            <a:r>
              <a:rPr sz="1400" dirty="0">
                <a:solidFill>
                  <a:srgbClr val="151515"/>
                </a:solidFill>
                <a:latin typeface="Arial"/>
                <a:cs typeface="Arial"/>
              </a:rPr>
              <a:t>course similarities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for all test</a:t>
            </a:r>
            <a:r>
              <a:rPr sz="1400" spc="-9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151515"/>
                </a:solidFill>
                <a:latin typeface="Arial"/>
                <a:cs typeface="Arial"/>
              </a:rPr>
              <a:t>users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12367" y="1508646"/>
            <a:ext cx="5231614" cy="2866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764285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3. </a:t>
            </a:r>
            <a:r>
              <a:rPr spc="-10" dirty="0"/>
              <a:t>Clustering </a:t>
            </a:r>
            <a:r>
              <a:rPr spc="-5" dirty="0"/>
              <a:t>based Course </a:t>
            </a:r>
            <a:r>
              <a:rPr spc="-10" dirty="0"/>
              <a:t>Recommender</a:t>
            </a:r>
            <a:r>
              <a:rPr dirty="0"/>
              <a:t> </a:t>
            </a:r>
            <a:r>
              <a:rPr spc="-10" dirty="0"/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3123" y="1471558"/>
            <a:ext cx="3020695" cy="192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We could </a:t>
            </a:r>
            <a:r>
              <a:rPr sz="1200" spc="-5" dirty="0">
                <a:latin typeface="Arial"/>
                <a:cs typeface="Arial"/>
              </a:rPr>
              <a:t>perform </a:t>
            </a:r>
            <a:r>
              <a:rPr sz="1200" dirty="0">
                <a:latin typeface="Arial"/>
                <a:cs typeface="Arial"/>
              </a:rPr>
              <a:t>clustering </a:t>
            </a:r>
            <a:r>
              <a:rPr sz="1200" spc="-5" dirty="0">
                <a:latin typeface="Arial"/>
                <a:cs typeface="Arial"/>
              </a:rPr>
              <a:t>algorithms  </a:t>
            </a:r>
            <a:r>
              <a:rPr sz="1200" dirty="0">
                <a:latin typeface="Arial"/>
                <a:cs typeface="Arial"/>
              </a:rPr>
              <a:t>such </a:t>
            </a:r>
            <a:r>
              <a:rPr sz="1200" spc="-5" dirty="0">
                <a:latin typeface="Arial"/>
                <a:cs typeface="Arial"/>
              </a:rPr>
              <a:t>as K-means or DBSCAN to group  users with </a:t>
            </a:r>
            <a:r>
              <a:rPr sz="1200" dirty="0">
                <a:latin typeface="Arial"/>
                <a:cs typeface="Arial"/>
              </a:rPr>
              <a:t>similar </a:t>
            </a:r>
            <a:r>
              <a:rPr sz="1200" spc="-5" dirty="0">
                <a:latin typeface="Arial"/>
                <a:cs typeface="Arial"/>
              </a:rPr>
              <a:t>learning interests. For  example, in the below user </a:t>
            </a:r>
            <a:r>
              <a:rPr sz="1200" dirty="0">
                <a:latin typeface="Arial"/>
                <a:cs typeface="Arial"/>
              </a:rPr>
              <a:t>clusters, </a:t>
            </a:r>
            <a:r>
              <a:rPr sz="1200" spc="-5" dirty="0">
                <a:latin typeface="Arial"/>
                <a:cs typeface="Arial"/>
              </a:rPr>
              <a:t>we  have user </a:t>
            </a:r>
            <a:r>
              <a:rPr sz="1200" dirty="0">
                <a:latin typeface="Arial"/>
                <a:cs typeface="Arial"/>
              </a:rPr>
              <a:t>clusters </a:t>
            </a:r>
            <a:r>
              <a:rPr sz="1200" spc="-5" dirty="0">
                <a:latin typeface="Arial"/>
                <a:cs typeface="Arial"/>
              </a:rPr>
              <a:t>whom have learned  </a:t>
            </a:r>
            <a:r>
              <a:rPr sz="1200" dirty="0">
                <a:latin typeface="Arial"/>
                <a:cs typeface="Arial"/>
              </a:rPr>
              <a:t>courses related </a:t>
            </a:r>
            <a:r>
              <a:rPr sz="1200" spc="-5" dirty="0">
                <a:latin typeface="Arial"/>
                <a:cs typeface="Arial"/>
              </a:rPr>
              <a:t>to </a:t>
            </a:r>
            <a:r>
              <a:rPr sz="1200" dirty="0">
                <a:latin typeface="Arial"/>
                <a:cs typeface="Arial"/>
              </a:rPr>
              <a:t>machine </a:t>
            </a:r>
            <a:r>
              <a:rPr sz="1200" spc="-5" dirty="0">
                <a:latin typeface="Arial"/>
                <a:cs typeface="Arial"/>
              </a:rPr>
              <a:t>learning, </a:t>
            </a:r>
            <a:r>
              <a:rPr sz="1200" dirty="0">
                <a:latin typeface="Arial"/>
                <a:cs typeface="Arial"/>
              </a:rPr>
              <a:t>cloud  computing, </a:t>
            </a:r>
            <a:r>
              <a:rPr sz="1200" spc="-5" dirty="0">
                <a:latin typeface="Arial"/>
                <a:cs typeface="Arial"/>
              </a:rPr>
              <a:t>databases, and web  development,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etc.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3. </a:t>
            </a:r>
            <a:r>
              <a:rPr spc="-10" dirty="0"/>
              <a:t>Clustering </a:t>
            </a:r>
            <a:r>
              <a:rPr spc="-5" dirty="0"/>
              <a:t>based Course </a:t>
            </a:r>
            <a:r>
              <a:rPr spc="-10" dirty="0"/>
              <a:t>Recommender System </a:t>
            </a:r>
            <a:r>
              <a:rPr spc="-5" dirty="0"/>
              <a:t>- </a:t>
            </a:r>
            <a:r>
              <a:rPr spc="-5" dirty="0">
                <a:solidFill>
                  <a:srgbClr val="7E6000"/>
                </a:solidFill>
              </a:rPr>
              <a:t> </a:t>
            </a:r>
            <a:r>
              <a:rPr spc="-10" dirty="0">
                <a:solidFill>
                  <a:srgbClr val="7E6000"/>
                </a:solidFill>
              </a:rPr>
              <a:t>Pipeline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3349" y="2380448"/>
            <a:ext cx="5117465" cy="162052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378460" algn="l"/>
                <a:tab pos="379095" algn="l"/>
              </a:tabLst>
            </a:pP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Raw</a:t>
            </a:r>
            <a:r>
              <a:rPr sz="1300" spc="-1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data:</a:t>
            </a:r>
            <a:endParaRPr sz="1300">
              <a:latin typeface="Arial"/>
              <a:cs typeface="Arial"/>
            </a:endParaRPr>
          </a:p>
          <a:p>
            <a:pPr marL="835660" lvl="1" indent="-328930">
              <a:lnSpc>
                <a:spcPct val="100000"/>
              </a:lnSpc>
              <a:spcBef>
                <a:spcPts val="235"/>
              </a:spcBef>
              <a:buChar char="○"/>
              <a:tabLst>
                <a:tab pos="835660" algn="l"/>
                <a:tab pos="836294" algn="l"/>
              </a:tabLst>
            </a:pP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User profile dataframe: user_id, [genre_x,</a:t>
            </a:r>
            <a:r>
              <a:rPr sz="1300" spc="-2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300" spc="-15" dirty="0">
                <a:solidFill>
                  <a:srgbClr val="151515"/>
                </a:solidFill>
                <a:latin typeface="Arial"/>
                <a:cs typeface="Arial"/>
              </a:rPr>
              <a:t>genre_y,...]</a:t>
            </a:r>
            <a:endParaRPr sz="1300">
              <a:latin typeface="Arial"/>
              <a:cs typeface="Arial"/>
            </a:endParaRPr>
          </a:p>
          <a:p>
            <a:pPr marL="378460" indent="-366395">
              <a:lnSpc>
                <a:spcPct val="100000"/>
              </a:lnSpc>
              <a:spcBef>
                <a:spcPts val="235"/>
              </a:spcBef>
              <a:buAutoNum type="arabicPeriod"/>
              <a:tabLst>
                <a:tab pos="378460" algn="l"/>
                <a:tab pos="379095" algn="l"/>
              </a:tabLst>
            </a:pP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Features:</a:t>
            </a:r>
            <a:endParaRPr sz="1300">
              <a:latin typeface="Arial"/>
              <a:cs typeface="Arial"/>
            </a:endParaRPr>
          </a:p>
          <a:p>
            <a:pPr marL="835660" lvl="1" indent="-328930">
              <a:lnSpc>
                <a:spcPct val="100000"/>
              </a:lnSpc>
              <a:spcBef>
                <a:spcPts val="235"/>
              </a:spcBef>
              <a:buChar char="○"/>
              <a:tabLst>
                <a:tab pos="835660" algn="l"/>
                <a:tab pos="836294" algn="l"/>
              </a:tabLst>
            </a:pP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Normalise user profile</a:t>
            </a:r>
            <a:r>
              <a:rPr sz="1300" spc="-1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features</a:t>
            </a:r>
            <a:endParaRPr sz="1300">
              <a:latin typeface="Arial"/>
              <a:cs typeface="Arial"/>
            </a:endParaRPr>
          </a:p>
          <a:p>
            <a:pPr marL="835660" lvl="1" indent="-328930">
              <a:lnSpc>
                <a:spcPct val="100000"/>
              </a:lnSpc>
              <a:spcBef>
                <a:spcPts val="234"/>
              </a:spcBef>
              <a:buChar char="○"/>
              <a:tabLst>
                <a:tab pos="835660" algn="l"/>
                <a:tab pos="836294" algn="l"/>
              </a:tabLst>
            </a:pP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Apply PCA to </a:t>
            </a:r>
            <a:r>
              <a:rPr sz="1300" dirty="0">
                <a:solidFill>
                  <a:srgbClr val="151515"/>
                </a:solidFill>
                <a:latin typeface="Arial"/>
                <a:cs typeface="Arial"/>
              </a:rPr>
              <a:t>keep </a:t>
            </a: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only important</a:t>
            </a:r>
            <a:r>
              <a:rPr sz="1300" spc="-9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features</a:t>
            </a:r>
            <a:endParaRPr sz="1300">
              <a:latin typeface="Arial"/>
              <a:cs typeface="Arial"/>
            </a:endParaRPr>
          </a:p>
          <a:p>
            <a:pPr marL="378460" indent="-366395">
              <a:lnSpc>
                <a:spcPct val="100000"/>
              </a:lnSpc>
              <a:spcBef>
                <a:spcPts val="229"/>
              </a:spcBef>
              <a:buAutoNum type="arabicPeriod"/>
              <a:tabLst>
                <a:tab pos="378460" algn="l"/>
                <a:tab pos="379095" algn="l"/>
              </a:tabLst>
            </a:pP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Apply Clustering algorithms to group </a:t>
            </a:r>
            <a:r>
              <a:rPr sz="1300" dirty="0">
                <a:solidFill>
                  <a:srgbClr val="151515"/>
                </a:solidFill>
                <a:latin typeface="Arial"/>
                <a:cs typeface="Arial"/>
              </a:rPr>
              <a:t>similar</a:t>
            </a:r>
            <a:r>
              <a:rPr sz="1300" spc="-2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151515"/>
                </a:solidFill>
                <a:latin typeface="Arial"/>
                <a:cs typeface="Arial"/>
              </a:rPr>
              <a:t>courses</a:t>
            </a:r>
            <a:endParaRPr sz="1300">
              <a:latin typeface="Arial"/>
              <a:cs typeface="Arial"/>
            </a:endParaRPr>
          </a:p>
          <a:p>
            <a:pPr marL="378460" indent="-366395">
              <a:lnSpc>
                <a:spcPct val="100000"/>
              </a:lnSpc>
              <a:spcBef>
                <a:spcPts val="235"/>
              </a:spcBef>
              <a:buAutoNum type="arabicPeriod"/>
              <a:tabLst>
                <a:tab pos="378460" algn="l"/>
                <a:tab pos="379095" algn="l"/>
              </a:tabLst>
            </a:pPr>
            <a:r>
              <a:rPr sz="1300" dirty="0">
                <a:solidFill>
                  <a:srgbClr val="151515"/>
                </a:solidFill>
                <a:latin typeface="Arial"/>
                <a:cs typeface="Arial"/>
              </a:rPr>
              <a:t>Make recommendation </a:t>
            </a: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by taking </a:t>
            </a:r>
            <a:r>
              <a:rPr sz="1300" dirty="0">
                <a:solidFill>
                  <a:srgbClr val="151515"/>
                </a:solidFill>
                <a:latin typeface="Arial"/>
                <a:cs typeface="Arial"/>
              </a:rPr>
              <a:t>courses </a:t>
            </a: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in </a:t>
            </a:r>
            <a:r>
              <a:rPr sz="1300" dirty="0">
                <a:solidFill>
                  <a:srgbClr val="151515"/>
                </a:solidFill>
                <a:latin typeface="Arial"/>
                <a:cs typeface="Arial"/>
              </a:rPr>
              <a:t>user’s </a:t>
            </a: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interest</a:t>
            </a:r>
            <a:r>
              <a:rPr sz="1300" spc="-9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group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1749" y="1742879"/>
            <a:ext cx="2599690" cy="426720"/>
          </a:xfrm>
          <a:custGeom>
            <a:avLst/>
            <a:gdLst/>
            <a:ahLst/>
            <a:cxnLst/>
            <a:rect l="l" t="t" r="r" b="b"/>
            <a:pathLst>
              <a:path w="2599690" h="426719">
                <a:moveTo>
                  <a:pt x="2386195" y="426599"/>
                </a:moveTo>
                <a:lnTo>
                  <a:pt x="0" y="426599"/>
                </a:lnTo>
                <a:lnTo>
                  <a:pt x="0" y="0"/>
                </a:lnTo>
                <a:lnTo>
                  <a:pt x="2386195" y="0"/>
                </a:lnTo>
                <a:lnTo>
                  <a:pt x="2599494" y="213299"/>
                </a:lnTo>
                <a:lnTo>
                  <a:pt x="2386195" y="426599"/>
                </a:lnTo>
                <a:close/>
              </a:path>
            </a:pathLst>
          </a:custGeom>
          <a:solidFill>
            <a:srgbClr val="801F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7880" y="1831593"/>
            <a:ext cx="759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Roboto"/>
                <a:cs typeface="Roboto"/>
              </a:rPr>
              <a:t>Raw</a:t>
            </a:r>
            <a:r>
              <a:rPr sz="1400" spc="-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69460" y="1742741"/>
            <a:ext cx="2422525" cy="426720"/>
          </a:xfrm>
          <a:custGeom>
            <a:avLst/>
            <a:gdLst/>
            <a:ahLst/>
            <a:cxnLst/>
            <a:rect l="l" t="t" r="r" b="b"/>
            <a:pathLst>
              <a:path w="2422525" h="426719">
                <a:moveTo>
                  <a:pt x="2209205" y="426599"/>
                </a:moveTo>
                <a:lnTo>
                  <a:pt x="0" y="426599"/>
                </a:lnTo>
                <a:lnTo>
                  <a:pt x="213309" y="213299"/>
                </a:lnTo>
                <a:lnTo>
                  <a:pt x="0" y="0"/>
                </a:lnTo>
                <a:lnTo>
                  <a:pt x="2209205" y="0"/>
                </a:lnTo>
                <a:lnTo>
                  <a:pt x="2422505" y="213299"/>
                </a:lnTo>
                <a:lnTo>
                  <a:pt x="2209205" y="426599"/>
                </a:lnTo>
                <a:close/>
              </a:path>
            </a:pathLst>
          </a:custGeom>
          <a:solidFill>
            <a:srgbClr val="A72A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24276" y="1831450"/>
            <a:ext cx="712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Features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39491" y="1742741"/>
            <a:ext cx="2422525" cy="426720"/>
          </a:xfrm>
          <a:custGeom>
            <a:avLst/>
            <a:gdLst/>
            <a:ahLst/>
            <a:cxnLst/>
            <a:rect l="l" t="t" r="r" b="b"/>
            <a:pathLst>
              <a:path w="2422525" h="426719">
                <a:moveTo>
                  <a:pt x="2209195" y="426599"/>
                </a:moveTo>
                <a:lnTo>
                  <a:pt x="0" y="426599"/>
                </a:lnTo>
                <a:lnTo>
                  <a:pt x="213299" y="213299"/>
                </a:lnTo>
                <a:lnTo>
                  <a:pt x="0" y="0"/>
                </a:lnTo>
                <a:lnTo>
                  <a:pt x="2209195" y="0"/>
                </a:lnTo>
                <a:lnTo>
                  <a:pt x="2422495" y="213299"/>
                </a:lnTo>
                <a:lnTo>
                  <a:pt x="2209195" y="426599"/>
                </a:lnTo>
                <a:close/>
              </a:path>
            </a:pathLst>
          </a:custGeom>
          <a:solidFill>
            <a:srgbClr val="AF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11878" y="1831450"/>
            <a:ext cx="676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Clusters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09737" y="1742741"/>
            <a:ext cx="2422525" cy="426720"/>
          </a:xfrm>
          <a:custGeom>
            <a:avLst/>
            <a:gdLst/>
            <a:ahLst/>
            <a:cxnLst/>
            <a:rect l="l" t="t" r="r" b="b"/>
            <a:pathLst>
              <a:path w="2422525" h="426719">
                <a:moveTo>
                  <a:pt x="2209195" y="426599"/>
                </a:moveTo>
                <a:lnTo>
                  <a:pt x="0" y="426599"/>
                </a:lnTo>
                <a:lnTo>
                  <a:pt x="213299" y="213299"/>
                </a:lnTo>
                <a:lnTo>
                  <a:pt x="0" y="0"/>
                </a:lnTo>
                <a:lnTo>
                  <a:pt x="2209195" y="0"/>
                </a:lnTo>
                <a:lnTo>
                  <a:pt x="2422495" y="213299"/>
                </a:lnTo>
                <a:lnTo>
                  <a:pt x="2209195" y="426599"/>
                </a:lnTo>
                <a:close/>
              </a:path>
            </a:pathLst>
          </a:custGeom>
          <a:solidFill>
            <a:srgbClr val="BD2F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07449" y="1831450"/>
            <a:ext cx="826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Prediction</a:t>
            </a:r>
            <a:endParaRPr sz="1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4297" y="2498070"/>
            <a:ext cx="6792386" cy="2401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4" y="469307"/>
            <a:ext cx="764285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>
                <a:solidFill>
                  <a:srgbClr val="2A3890"/>
                </a:solidFill>
                <a:latin typeface="Roboto"/>
                <a:cs typeface="Roboto"/>
              </a:rPr>
              <a:t>3.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Clustering </a:t>
            </a:r>
            <a:r>
              <a:rPr sz="2700" spc="-5" dirty="0">
                <a:solidFill>
                  <a:srgbClr val="2A3890"/>
                </a:solidFill>
                <a:latin typeface="Roboto"/>
                <a:cs typeface="Roboto"/>
              </a:rPr>
              <a:t>based Course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Recommender</a:t>
            </a:r>
            <a:r>
              <a:rPr sz="2700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System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3123" y="1498990"/>
            <a:ext cx="7475855" cy="94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For KMeans algorithm, one important hyperparameter is the number of </a:t>
            </a:r>
            <a:r>
              <a:rPr sz="1200" dirty="0">
                <a:latin typeface="Arial"/>
                <a:cs typeface="Arial"/>
              </a:rPr>
              <a:t>clusters </a:t>
            </a:r>
            <a:r>
              <a:rPr sz="1200" i="1" spc="-5" dirty="0">
                <a:latin typeface="Arial"/>
                <a:cs typeface="Arial"/>
              </a:rPr>
              <a:t>n_cluster</a:t>
            </a:r>
            <a:r>
              <a:rPr sz="1200" spc="-5" dirty="0">
                <a:latin typeface="Arial"/>
                <a:cs typeface="Arial"/>
              </a:rPr>
              <a:t>, and 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5" dirty="0">
                <a:latin typeface="Arial"/>
                <a:cs typeface="Arial"/>
              </a:rPr>
              <a:t>good way to  find the optimized </a:t>
            </a:r>
            <a:r>
              <a:rPr sz="1200" i="1" spc="-5" dirty="0">
                <a:latin typeface="Arial"/>
                <a:cs typeface="Arial"/>
              </a:rPr>
              <a:t>n_cluster </a:t>
            </a:r>
            <a:r>
              <a:rPr sz="1200" spc="-5" dirty="0">
                <a:latin typeface="Arial"/>
                <a:cs typeface="Arial"/>
              </a:rPr>
              <a:t>is using to grid </a:t>
            </a:r>
            <a:r>
              <a:rPr sz="1200" dirty="0">
                <a:latin typeface="Arial"/>
                <a:cs typeface="Arial"/>
              </a:rPr>
              <a:t>search a </a:t>
            </a:r>
            <a:r>
              <a:rPr sz="1200" spc="-5" dirty="0">
                <a:latin typeface="Arial"/>
                <a:cs typeface="Arial"/>
              </a:rPr>
              <a:t>list of </a:t>
            </a:r>
            <a:r>
              <a:rPr sz="1200" dirty="0">
                <a:latin typeface="Arial"/>
                <a:cs typeface="Arial"/>
              </a:rPr>
              <a:t>candidates </a:t>
            </a:r>
            <a:r>
              <a:rPr sz="1200" spc="-5" dirty="0">
                <a:latin typeface="Arial"/>
                <a:cs typeface="Arial"/>
              </a:rPr>
              <a:t>and find the one with the best or  optimized </a:t>
            </a:r>
            <a:r>
              <a:rPr sz="1200" dirty="0">
                <a:latin typeface="Arial"/>
                <a:cs typeface="Arial"/>
              </a:rPr>
              <a:t>clustering </a:t>
            </a:r>
            <a:r>
              <a:rPr sz="1200" spc="-5" dirty="0">
                <a:latin typeface="Arial"/>
                <a:cs typeface="Arial"/>
              </a:rPr>
              <a:t>evaluation </a:t>
            </a:r>
            <a:r>
              <a:rPr sz="1200" dirty="0">
                <a:latin typeface="Arial"/>
                <a:cs typeface="Arial"/>
              </a:rPr>
              <a:t>metrics such </a:t>
            </a:r>
            <a:r>
              <a:rPr sz="1200" spc="-5" dirty="0">
                <a:latin typeface="Arial"/>
                <a:cs typeface="Arial"/>
              </a:rPr>
              <a:t>as </a:t>
            </a:r>
            <a:r>
              <a:rPr sz="1200" dirty="0">
                <a:latin typeface="Arial"/>
                <a:cs typeface="Arial"/>
              </a:rPr>
              <a:t>minimal sum </a:t>
            </a:r>
            <a:r>
              <a:rPr sz="1200" spc="-5" dirty="0">
                <a:latin typeface="Arial"/>
                <a:cs typeface="Arial"/>
              </a:rPr>
              <a:t>of </a:t>
            </a:r>
            <a:r>
              <a:rPr sz="1200" dirty="0">
                <a:latin typeface="Arial"/>
                <a:cs typeface="Arial"/>
              </a:rPr>
              <a:t>squared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distance.</a:t>
            </a:r>
            <a:endParaRPr sz="12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815"/>
              </a:spcBef>
            </a:pPr>
            <a:r>
              <a:rPr sz="1200" b="1" spc="-5" dirty="0">
                <a:latin typeface="Arial"/>
                <a:cs typeface="Arial"/>
              </a:rPr>
              <a:t>Grid search </a:t>
            </a:r>
            <a:r>
              <a:rPr sz="1200" b="1" dirty="0">
                <a:latin typeface="Arial"/>
                <a:cs typeface="Arial"/>
              </a:rPr>
              <a:t>the </a:t>
            </a:r>
            <a:r>
              <a:rPr sz="1200" b="1" spc="-5" dirty="0">
                <a:latin typeface="Arial"/>
                <a:cs typeface="Arial"/>
              </a:rPr>
              <a:t>optimized n_cluster </a:t>
            </a:r>
            <a:r>
              <a:rPr sz="1200" b="1" dirty="0">
                <a:latin typeface="Arial"/>
                <a:cs typeface="Arial"/>
              </a:rPr>
              <a:t>for </a:t>
            </a:r>
            <a:r>
              <a:rPr sz="1200" b="1" spc="-5" dirty="0">
                <a:latin typeface="Arial"/>
                <a:cs typeface="Arial"/>
              </a:rPr>
              <a:t>KMeans()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model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13891" y="1204997"/>
            <a:ext cx="4191716" cy="3553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764285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3. </a:t>
            </a:r>
            <a:r>
              <a:rPr spc="-10" dirty="0"/>
              <a:t>Clustering </a:t>
            </a:r>
            <a:r>
              <a:rPr spc="-5" dirty="0"/>
              <a:t>based Course </a:t>
            </a:r>
            <a:r>
              <a:rPr spc="-10" dirty="0"/>
              <a:t>Recommender</a:t>
            </a:r>
            <a:r>
              <a:rPr dirty="0"/>
              <a:t> </a:t>
            </a:r>
            <a:r>
              <a:rPr spc="-10" dirty="0"/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823" y="1696548"/>
            <a:ext cx="2653665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Plot </a:t>
            </a:r>
            <a:r>
              <a:rPr sz="1200" dirty="0">
                <a:latin typeface="Arial"/>
                <a:cs typeface="Arial"/>
              </a:rPr>
              <a:t>a covariance matrix </a:t>
            </a:r>
            <a:r>
              <a:rPr sz="1200" spc="-5" dirty="0">
                <a:latin typeface="Arial"/>
                <a:cs typeface="Arial"/>
              </a:rPr>
              <a:t>of the user  profile feature </a:t>
            </a:r>
            <a:r>
              <a:rPr sz="1200" dirty="0">
                <a:latin typeface="Arial"/>
                <a:cs typeface="Arial"/>
              </a:rPr>
              <a:t>vectors </a:t>
            </a:r>
            <a:r>
              <a:rPr sz="1200" spc="-5" dirty="0">
                <a:latin typeface="Arial"/>
                <a:cs typeface="Arial"/>
              </a:rPr>
              <a:t>with 14 features,  we </a:t>
            </a:r>
            <a:r>
              <a:rPr sz="1200" dirty="0">
                <a:latin typeface="Arial"/>
                <a:cs typeface="Arial"/>
              </a:rPr>
              <a:t>can </a:t>
            </a:r>
            <a:r>
              <a:rPr sz="1200" spc="-5" dirty="0">
                <a:latin typeface="Arial"/>
                <a:cs typeface="Arial"/>
              </a:rPr>
              <a:t>observe that </a:t>
            </a:r>
            <a:r>
              <a:rPr sz="1200" dirty="0">
                <a:latin typeface="Arial"/>
                <a:cs typeface="Arial"/>
              </a:rPr>
              <a:t>some </a:t>
            </a:r>
            <a:r>
              <a:rPr sz="1200" spc="-5" dirty="0">
                <a:latin typeface="Arial"/>
                <a:cs typeface="Arial"/>
              </a:rPr>
              <a:t>features  are actually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correlated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23716" y="1399597"/>
            <a:ext cx="4261641" cy="32352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764285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3. </a:t>
            </a:r>
            <a:r>
              <a:rPr spc="-10" dirty="0"/>
              <a:t>Clustering </a:t>
            </a:r>
            <a:r>
              <a:rPr spc="-5" dirty="0"/>
              <a:t>based Course </a:t>
            </a:r>
            <a:r>
              <a:rPr spc="-10" dirty="0"/>
              <a:t>Recommender</a:t>
            </a:r>
            <a:r>
              <a:rPr dirty="0"/>
              <a:t> </a:t>
            </a:r>
            <a:r>
              <a:rPr spc="-10" dirty="0"/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3123" y="1526422"/>
            <a:ext cx="3435985" cy="247332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6350" algn="just">
              <a:lnSpc>
                <a:spcPct val="105000"/>
              </a:lnSpc>
              <a:spcBef>
                <a:spcPts val="25"/>
              </a:spcBef>
            </a:pPr>
            <a:r>
              <a:rPr sz="1200" spc="-5" dirty="0">
                <a:latin typeface="Arial"/>
                <a:cs typeface="Arial"/>
              </a:rPr>
              <a:t>Apply the PCA() provided by </a:t>
            </a:r>
            <a:r>
              <a:rPr sz="1200" dirty="0">
                <a:latin typeface="Arial"/>
                <a:cs typeface="Arial"/>
              </a:rPr>
              <a:t>scikit-learn </a:t>
            </a:r>
            <a:r>
              <a:rPr sz="1200" spc="-5" dirty="0">
                <a:latin typeface="Arial"/>
                <a:cs typeface="Arial"/>
              </a:rPr>
              <a:t>to find the  </a:t>
            </a:r>
            <a:r>
              <a:rPr sz="1200" dirty="0">
                <a:latin typeface="Arial"/>
                <a:cs typeface="Arial"/>
              </a:rPr>
              <a:t>main components </a:t>
            </a:r>
            <a:r>
              <a:rPr sz="1200" spc="-5" dirty="0">
                <a:latin typeface="Arial"/>
                <a:cs typeface="Arial"/>
              </a:rPr>
              <a:t>in user profile feature </a:t>
            </a:r>
            <a:r>
              <a:rPr sz="1200" dirty="0">
                <a:latin typeface="Arial"/>
                <a:cs typeface="Arial"/>
              </a:rPr>
              <a:t>vectors  </a:t>
            </a:r>
            <a:r>
              <a:rPr sz="1200" spc="-5" dirty="0">
                <a:latin typeface="Arial"/>
                <a:cs typeface="Arial"/>
              </a:rPr>
              <a:t>and </a:t>
            </a:r>
            <a:r>
              <a:rPr sz="1200" dirty="0">
                <a:latin typeface="Arial"/>
                <a:cs typeface="Arial"/>
              </a:rPr>
              <a:t>see </a:t>
            </a:r>
            <a:r>
              <a:rPr sz="1200" spc="-5" dirty="0">
                <a:latin typeface="Arial"/>
                <a:cs typeface="Arial"/>
              </a:rPr>
              <a:t>if we </a:t>
            </a:r>
            <a:r>
              <a:rPr sz="1200" dirty="0">
                <a:latin typeface="Arial"/>
                <a:cs typeface="Arial"/>
              </a:rPr>
              <a:t>can reduce </a:t>
            </a:r>
            <a:r>
              <a:rPr sz="1200" spc="-5" dirty="0">
                <a:latin typeface="Arial"/>
                <a:cs typeface="Arial"/>
              </a:rPr>
              <a:t>its dimensions by only  </a:t>
            </a:r>
            <a:r>
              <a:rPr sz="1200" dirty="0">
                <a:latin typeface="Arial"/>
                <a:cs typeface="Arial"/>
              </a:rPr>
              <a:t>keeping </a:t>
            </a:r>
            <a:r>
              <a:rPr sz="1200" spc="-5" dirty="0">
                <a:latin typeface="Arial"/>
                <a:cs typeface="Arial"/>
              </a:rPr>
              <a:t>the </a:t>
            </a:r>
            <a:r>
              <a:rPr sz="1200" dirty="0">
                <a:latin typeface="Arial"/>
                <a:cs typeface="Arial"/>
              </a:rPr>
              <a:t>main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components.</a:t>
            </a:r>
            <a:endParaRPr sz="1200">
              <a:latin typeface="Arial"/>
              <a:cs typeface="Arial"/>
            </a:endParaRPr>
          </a:p>
          <a:p>
            <a:pPr marL="12700" marR="5080" algn="just">
              <a:lnSpc>
                <a:spcPct val="105000"/>
              </a:lnSpc>
              <a:spcBef>
                <a:spcPts val="600"/>
              </a:spcBef>
            </a:pPr>
            <a:r>
              <a:rPr sz="1200" spc="-5" dirty="0">
                <a:latin typeface="Arial"/>
                <a:cs typeface="Arial"/>
              </a:rPr>
              <a:t>If the accumulated </a:t>
            </a:r>
            <a:r>
              <a:rPr sz="1200" dirty="0">
                <a:latin typeface="Arial"/>
                <a:cs typeface="Arial"/>
              </a:rPr>
              <a:t>variances ratio </a:t>
            </a:r>
            <a:r>
              <a:rPr sz="1200" spc="-5" dirty="0">
                <a:latin typeface="Arial"/>
                <a:cs typeface="Arial"/>
              </a:rPr>
              <a:t>of </a:t>
            </a:r>
            <a:r>
              <a:rPr sz="1200" dirty="0">
                <a:latin typeface="Arial"/>
                <a:cs typeface="Arial"/>
              </a:rPr>
              <a:t>a candidate  </a:t>
            </a:r>
            <a:r>
              <a:rPr sz="1200" spc="-5" dirty="0">
                <a:latin typeface="Arial"/>
                <a:cs typeface="Arial"/>
              </a:rPr>
              <a:t>n_components is larger than 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5" dirty="0">
                <a:latin typeface="Arial"/>
                <a:cs typeface="Arial"/>
              </a:rPr>
              <a:t>threshold, e.g.,  90%, then we </a:t>
            </a:r>
            <a:r>
              <a:rPr sz="1200" dirty="0">
                <a:latin typeface="Arial"/>
                <a:cs typeface="Arial"/>
              </a:rPr>
              <a:t>can say </a:t>
            </a:r>
            <a:r>
              <a:rPr sz="1200" spc="-5" dirty="0">
                <a:latin typeface="Arial"/>
                <a:cs typeface="Arial"/>
              </a:rPr>
              <a:t>the transformed  n_components </a:t>
            </a:r>
            <a:r>
              <a:rPr sz="1200" dirty="0">
                <a:latin typeface="Arial"/>
                <a:cs typeface="Arial"/>
              </a:rPr>
              <a:t>could </a:t>
            </a:r>
            <a:r>
              <a:rPr sz="1200" spc="-5" dirty="0">
                <a:latin typeface="Arial"/>
                <a:cs typeface="Arial"/>
              </a:rPr>
              <a:t>explain about 90% of  </a:t>
            </a:r>
            <a:r>
              <a:rPr sz="1200" dirty="0">
                <a:latin typeface="Arial"/>
                <a:cs typeface="Arial"/>
              </a:rPr>
              <a:t>variances </a:t>
            </a:r>
            <a:r>
              <a:rPr sz="1200" spc="-5" dirty="0">
                <a:latin typeface="Arial"/>
                <a:cs typeface="Arial"/>
              </a:rPr>
              <a:t>of the original data </a:t>
            </a:r>
            <a:r>
              <a:rPr sz="1200" dirty="0">
                <a:latin typeface="Arial"/>
                <a:cs typeface="Arial"/>
              </a:rPr>
              <a:t>variance </a:t>
            </a:r>
            <a:r>
              <a:rPr sz="1200" spc="-5" dirty="0">
                <a:latin typeface="Arial"/>
                <a:cs typeface="Arial"/>
              </a:rPr>
              <a:t>and </a:t>
            </a:r>
            <a:r>
              <a:rPr sz="1200" dirty="0">
                <a:latin typeface="Arial"/>
                <a:cs typeface="Arial"/>
              </a:rPr>
              <a:t>can </a:t>
            </a:r>
            <a:r>
              <a:rPr sz="1200" spc="-5" dirty="0">
                <a:latin typeface="Arial"/>
                <a:cs typeface="Arial"/>
              </a:rPr>
              <a:t>be  </a:t>
            </a:r>
            <a:r>
              <a:rPr sz="1200" dirty="0">
                <a:latin typeface="Arial"/>
                <a:cs typeface="Arial"/>
              </a:rPr>
              <a:t>considered </a:t>
            </a:r>
            <a:r>
              <a:rPr sz="1200" spc="-5" dirty="0">
                <a:latin typeface="Arial"/>
                <a:cs typeface="Arial"/>
              </a:rPr>
              <a:t>as an optimized </a:t>
            </a:r>
            <a:r>
              <a:rPr sz="1200" dirty="0">
                <a:latin typeface="Arial"/>
                <a:cs typeface="Arial"/>
              </a:rPr>
              <a:t>components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size.</a:t>
            </a:r>
            <a:endParaRPr sz="1200">
              <a:latin typeface="Arial"/>
              <a:cs typeface="Arial"/>
            </a:endParaRPr>
          </a:p>
          <a:p>
            <a:pPr marL="12700" marR="8890" algn="just">
              <a:lnSpc>
                <a:spcPct val="105000"/>
              </a:lnSpc>
              <a:spcBef>
                <a:spcPts val="600"/>
              </a:spcBef>
            </a:pPr>
            <a:r>
              <a:rPr sz="1200" spc="-15" dirty="0">
                <a:latin typeface="Arial"/>
                <a:cs typeface="Arial"/>
              </a:rPr>
              <a:t>We </a:t>
            </a:r>
            <a:r>
              <a:rPr sz="1200" dirty="0">
                <a:latin typeface="Arial"/>
                <a:cs typeface="Arial"/>
              </a:rPr>
              <a:t>select </a:t>
            </a:r>
            <a:r>
              <a:rPr sz="1200" spc="-5" dirty="0">
                <a:latin typeface="Arial"/>
                <a:cs typeface="Arial"/>
              </a:rPr>
              <a:t>n_component </a:t>
            </a:r>
            <a:r>
              <a:rPr sz="1200" dirty="0">
                <a:latin typeface="Arial"/>
                <a:cs typeface="Arial"/>
              </a:rPr>
              <a:t>= </a:t>
            </a:r>
            <a:r>
              <a:rPr sz="1200" spc="-5" dirty="0">
                <a:latin typeface="Arial"/>
                <a:cs typeface="Arial"/>
              </a:rPr>
              <a:t>8, due to the </a:t>
            </a:r>
            <a:r>
              <a:rPr sz="1200" dirty="0">
                <a:latin typeface="Arial"/>
                <a:cs typeface="Arial"/>
              </a:rPr>
              <a:t>minimal  ratio &gt;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0.9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79696"/>
            <a:ext cx="9144000" cy="3564254"/>
            <a:chOff x="0" y="1579696"/>
            <a:chExt cx="9144000" cy="3564254"/>
          </a:xfrm>
        </p:grpSpPr>
        <p:sp>
          <p:nvSpPr>
            <p:cNvPr id="3" name="object 3"/>
            <p:cNvSpPr/>
            <p:nvPr/>
          </p:nvSpPr>
          <p:spPr>
            <a:xfrm>
              <a:off x="532659" y="2019250"/>
              <a:ext cx="4993209" cy="23652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07961" y="1579696"/>
              <a:ext cx="1882671" cy="32968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4724" y="469307"/>
            <a:ext cx="764285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>
                <a:solidFill>
                  <a:srgbClr val="2A3890"/>
                </a:solidFill>
                <a:latin typeface="Roboto"/>
                <a:cs typeface="Roboto"/>
              </a:rPr>
              <a:t>3.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Clustering </a:t>
            </a:r>
            <a:r>
              <a:rPr sz="2700" spc="-5" dirty="0">
                <a:solidFill>
                  <a:srgbClr val="2A3890"/>
                </a:solidFill>
                <a:latin typeface="Roboto"/>
                <a:cs typeface="Roboto"/>
              </a:rPr>
              <a:t>based Course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Recommender</a:t>
            </a:r>
            <a:r>
              <a:rPr sz="2700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System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3123" y="1526422"/>
            <a:ext cx="15551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Apply PCA to</a:t>
            </a:r>
            <a:r>
              <a:rPr sz="1200" spc="-1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features: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85371" y="1021179"/>
            <a:ext cx="2626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Apply KMean on transformed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features: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8142" y="1557646"/>
            <a:ext cx="5085189" cy="3017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764285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3. </a:t>
            </a:r>
            <a:r>
              <a:rPr spc="-10" dirty="0"/>
              <a:t>Clustering </a:t>
            </a:r>
            <a:r>
              <a:rPr spc="-5" dirty="0"/>
              <a:t>based Course </a:t>
            </a:r>
            <a:r>
              <a:rPr spc="-10" dirty="0"/>
              <a:t>Recommender</a:t>
            </a:r>
            <a:r>
              <a:rPr dirty="0"/>
              <a:t> </a:t>
            </a:r>
            <a:r>
              <a:rPr spc="-10" dirty="0"/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3123" y="1498990"/>
            <a:ext cx="2936875" cy="2280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443865" algn="l"/>
                <a:tab pos="1087120" algn="l"/>
                <a:tab pos="1755775" algn="l"/>
                <a:tab pos="2009139" algn="l"/>
                <a:tab pos="2668905" algn="l"/>
              </a:tabLst>
            </a:pPr>
            <a:r>
              <a:rPr sz="1200" spc="-5" dirty="0">
                <a:latin typeface="Arial"/>
                <a:cs typeface="Arial"/>
              </a:rPr>
              <a:t>Fin</a:t>
            </a:r>
            <a:r>
              <a:rPr sz="1200" dirty="0">
                <a:latin typeface="Arial"/>
                <a:cs typeface="Arial"/>
              </a:rPr>
              <a:t>d	</a:t>
            </a:r>
            <a:r>
              <a:rPr sz="1200" spc="-5" dirty="0">
                <a:latin typeface="Arial"/>
                <a:cs typeface="Arial"/>
              </a:rPr>
              <a:t>popula</a:t>
            </a:r>
            <a:r>
              <a:rPr sz="1200" dirty="0">
                <a:latin typeface="Arial"/>
                <a:cs typeface="Arial"/>
              </a:rPr>
              <a:t>r	courses	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n	clusters	</a:t>
            </a:r>
            <a:r>
              <a:rPr sz="1200" spc="-5" dirty="0">
                <a:latin typeface="Arial"/>
                <a:cs typeface="Arial"/>
              </a:rPr>
              <a:t>and  </a:t>
            </a:r>
            <a:r>
              <a:rPr sz="1200" dirty="0">
                <a:latin typeface="Arial"/>
                <a:cs typeface="Arial"/>
              </a:rPr>
              <a:t>suggest </a:t>
            </a:r>
            <a:r>
              <a:rPr sz="1200" spc="-5" dirty="0">
                <a:latin typeface="Arial"/>
                <a:cs typeface="Arial"/>
              </a:rPr>
              <a:t>to user in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cluster: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200" spc="-5" dirty="0">
                <a:latin typeface="Arial"/>
                <a:cs typeface="Arial"/>
              </a:rPr>
              <a:t>Insights:</a:t>
            </a:r>
            <a:endParaRPr sz="1200">
              <a:latin typeface="Arial"/>
              <a:cs typeface="Arial"/>
            </a:endParaRPr>
          </a:p>
          <a:p>
            <a:pPr marL="469265" marR="5080" indent="-320675" algn="just">
              <a:lnSpc>
                <a:spcPct val="114999"/>
              </a:lnSpc>
              <a:spcBef>
                <a:spcPts val="600"/>
              </a:spcBef>
              <a:buChar char="●"/>
              <a:tabLst>
                <a:tab pos="469900" algn="l"/>
              </a:tabLst>
            </a:pPr>
            <a:r>
              <a:rPr sz="1200" spc="-5" dirty="0">
                <a:latin typeface="Arial"/>
                <a:cs typeface="Arial"/>
              </a:rPr>
              <a:t>On average, how </a:t>
            </a:r>
            <a:r>
              <a:rPr sz="1200" dirty="0">
                <a:latin typeface="Arial"/>
                <a:cs typeface="Arial"/>
              </a:rPr>
              <a:t>many </a:t>
            </a:r>
            <a:r>
              <a:rPr sz="1200" spc="-5" dirty="0">
                <a:latin typeface="Arial"/>
                <a:cs typeface="Arial"/>
              </a:rPr>
              <a:t>new/unseen  </a:t>
            </a:r>
            <a:r>
              <a:rPr sz="1200" dirty="0">
                <a:latin typeface="Arial"/>
                <a:cs typeface="Arial"/>
              </a:rPr>
              <a:t>courses </a:t>
            </a:r>
            <a:r>
              <a:rPr sz="1200" spc="-5" dirty="0">
                <a:latin typeface="Arial"/>
                <a:cs typeface="Arial"/>
              </a:rPr>
              <a:t>have been </a:t>
            </a:r>
            <a:r>
              <a:rPr sz="1200" dirty="0">
                <a:latin typeface="Arial"/>
                <a:cs typeface="Arial"/>
              </a:rPr>
              <a:t>recommended  </a:t>
            </a:r>
            <a:r>
              <a:rPr sz="1200" spc="-5" dirty="0">
                <a:latin typeface="Arial"/>
                <a:cs typeface="Arial"/>
              </a:rPr>
              <a:t>per user </a:t>
            </a:r>
            <a:r>
              <a:rPr sz="1200" dirty="0">
                <a:latin typeface="Arial"/>
                <a:cs typeface="Arial"/>
              </a:rPr>
              <a:t>(in </a:t>
            </a:r>
            <a:r>
              <a:rPr sz="1200" spc="-5" dirty="0">
                <a:latin typeface="Arial"/>
                <a:cs typeface="Arial"/>
              </a:rPr>
              <a:t>the test user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dataset)</a:t>
            </a:r>
            <a:endParaRPr sz="1200">
              <a:latin typeface="Arial"/>
              <a:cs typeface="Arial"/>
            </a:endParaRPr>
          </a:p>
          <a:p>
            <a:pPr marL="469265" marR="5080" indent="-320675" algn="just">
              <a:lnSpc>
                <a:spcPct val="114999"/>
              </a:lnSpc>
              <a:buChar char="●"/>
              <a:tabLst>
                <a:tab pos="469900" algn="l"/>
              </a:tabLst>
            </a:pPr>
            <a:r>
              <a:rPr sz="1200" spc="-5" dirty="0">
                <a:latin typeface="Arial"/>
                <a:cs typeface="Arial"/>
              </a:rPr>
              <a:t>What are the </a:t>
            </a:r>
            <a:r>
              <a:rPr sz="1200" dirty="0">
                <a:latin typeface="Arial"/>
                <a:cs typeface="Arial"/>
              </a:rPr>
              <a:t>most </a:t>
            </a:r>
            <a:r>
              <a:rPr sz="1200" spc="-5" dirty="0">
                <a:latin typeface="Arial"/>
                <a:cs typeface="Arial"/>
              </a:rPr>
              <a:t>frequently  </a:t>
            </a:r>
            <a:r>
              <a:rPr sz="1200" dirty="0">
                <a:latin typeface="Arial"/>
                <a:cs typeface="Arial"/>
              </a:rPr>
              <a:t>recommended courses? </a:t>
            </a:r>
            <a:r>
              <a:rPr sz="1200" spc="-5" dirty="0">
                <a:latin typeface="Arial"/>
                <a:cs typeface="Arial"/>
              </a:rPr>
              <a:t>Return the  top-10 </a:t>
            </a:r>
            <a:r>
              <a:rPr sz="1200" dirty="0">
                <a:latin typeface="Arial"/>
                <a:cs typeface="Arial"/>
              </a:rPr>
              <a:t>commonly recommended  courses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469307"/>
            <a:ext cx="48317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Capstone </a:t>
            </a:r>
            <a:r>
              <a:rPr sz="2700" spc="-5" dirty="0">
                <a:solidFill>
                  <a:srgbClr val="2A3890"/>
                </a:solidFill>
                <a:latin typeface="Roboto"/>
                <a:cs typeface="Roboto"/>
              </a:rPr>
              <a:t>Overview -</a:t>
            </a:r>
            <a:r>
              <a:rPr sz="2700" spc="-55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Motivation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4" y="1269372"/>
            <a:ext cx="8352155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The main goal of this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project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is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to improve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learners' learning experience via helping them quickly ﬁnd new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interested  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courses and better paving their learning paths. Meanwhile, with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more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learners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interacting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with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more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courses via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your  recommender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systems,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your company's revenue may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also be</a:t>
            </a:r>
            <a:r>
              <a:rPr sz="1200" spc="20" dirty="0">
                <a:solidFill>
                  <a:srgbClr val="212428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increased.</a:t>
            </a:r>
            <a:endParaRPr sz="1200">
              <a:latin typeface="Roboto"/>
              <a:cs typeface="Roboto"/>
            </a:endParaRPr>
          </a:p>
          <a:p>
            <a:pPr marL="12700" marR="12700" algn="just">
              <a:lnSpc>
                <a:spcPct val="114999"/>
              </a:lnSpc>
              <a:spcBef>
                <a:spcPts val="1200"/>
              </a:spcBef>
            </a:pP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This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project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is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currently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at the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Proof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of Concept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(PoC)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phase so the main focus at this moment is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to explore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and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compare  various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machine learning models and ﬁnd one with the best performance in off-line</a:t>
            </a:r>
            <a:r>
              <a:rPr sz="1200" spc="5" dirty="0">
                <a:solidFill>
                  <a:srgbClr val="212428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evaluations.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273" y="1071621"/>
            <a:ext cx="4279265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FFFFFF"/>
                </a:solidFill>
                <a:latin typeface="Roboto"/>
                <a:cs typeface="Roboto"/>
              </a:rPr>
              <a:t>Supervised  </a:t>
            </a:r>
            <a:r>
              <a:rPr sz="4800" spc="-10" dirty="0">
                <a:solidFill>
                  <a:srgbClr val="FFFFFF"/>
                </a:solidFill>
                <a:latin typeface="Roboto"/>
                <a:cs typeface="Roboto"/>
              </a:rPr>
              <a:t>Learning based  </a:t>
            </a:r>
            <a:r>
              <a:rPr sz="4800" spc="-15" dirty="0">
                <a:solidFill>
                  <a:srgbClr val="FFFFFF"/>
                </a:solidFill>
                <a:latin typeface="Roboto"/>
                <a:cs typeface="Roboto"/>
              </a:rPr>
              <a:t>Recomendation  </a:t>
            </a:r>
            <a:r>
              <a:rPr sz="4800" spc="-10" dirty="0">
                <a:solidFill>
                  <a:srgbClr val="FFFFFF"/>
                </a:solidFill>
                <a:latin typeface="Roboto"/>
                <a:cs typeface="Roboto"/>
              </a:rPr>
              <a:t>System</a:t>
            </a:r>
            <a:endParaRPr sz="4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78308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Supervised </a:t>
            </a:r>
            <a:r>
              <a:rPr spc="-10" dirty="0"/>
              <a:t>Learning </a:t>
            </a:r>
            <a:r>
              <a:rPr spc="-5" dirty="0"/>
              <a:t>based </a:t>
            </a:r>
            <a:r>
              <a:rPr spc="-10" dirty="0"/>
              <a:t>Recomendation</a:t>
            </a:r>
            <a:r>
              <a:rPr spc="30" dirty="0"/>
              <a:t> </a:t>
            </a:r>
            <a:r>
              <a:rPr spc="-10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93756"/>
            <a:ext cx="7712075" cy="2029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Outline:</a:t>
            </a:r>
            <a:endParaRPr sz="1800">
              <a:latin typeface="Roboto"/>
              <a:cs typeface="Roboto"/>
            </a:endParaRPr>
          </a:p>
          <a:p>
            <a:pPr marL="469900" indent="-417195">
              <a:lnSpc>
                <a:spcPct val="100000"/>
              </a:lnSpc>
              <a:spcBef>
                <a:spcPts val="15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CF using K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Nearest</a:t>
            </a:r>
            <a:r>
              <a:rPr sz="1800" spc="-15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Neighbor</a:t>
            </a:r>
            <a:endParaRPr sz="1800">
              <a:latin typeface="Roboto"/>
              <a:cs typeface="Roboto"/>
            </a:endParaRPr>
          </a:p>
          <a:p>
            <a:pPr marL="469900" indent="-417195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CF using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Non-negative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Matrix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Factorization</a:t>
            </a:r>
            <a:endParaRPr sz="1800">
              <a:latin typeface="Roboto"/>
              <a:cs typeface="Roboto"/>
            </a:endParaRPr>
          </a:p>
          <a:p>
            <a:pPr marL="469900" indent="-417195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Course Rating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Prediction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using </a:t>
            </a:r>
            <a:r>
              <a:rPr sz="1800" spc="-15" dirty="0">
                <a:solidFill>
                  <a:srgbClr val="424242"/>
                </a:solidFill>
                <a:latin typeface="Roboto"/>
                <a:cs typeface="Roboto"/>
              </a:rPr>
              <a:t>Neural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Networks</a:t>
            </a:r>
            <a:endParaRPr sz="1800">
              <a:latin typeface="Roboto"/>
              <a:cs typeface="Roboto"/>
            </a:endParaRPr>
          </a:p>
          <a:p>
            <a:pPr marL="469900" indent="-417195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Regression-Based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Rating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Score Prediction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Using Embedding</a:t>
            </a:r>
            <a:r>
              <a:rPr sz="1800" spc="20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Features</a:t>
            </a:r>
            <a:endParaRPr sz="1800">
              <a:latin typeface="Roboto"/>
              <a:cs typeface="Roboto"/>
            </a:endParaRPr>
          </a:p>
          <a:p>
            <a:pPr marL="469900" indent="-417195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Classiﬁcation-based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Rating Mode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Prediction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using Embedding</a:t>
            </a:r>
            <a:r>
              <a:rPr sz="1800" spc="40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Features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47720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1. CF </a:t>
            </a:r>
            <a:r>
              <a:rPr spc="-10" dirty="0"/>
              <a:t>using </a:t>
            </a:r>
            <a:r>
              <a:rPr spc="-5" dirty="0"/>
              <a:t>K </a:t>
            </a:r>
            <a:r>
              <a:rPr spc="-10" dirty="0"/>
              <a:t>Nearest</a:t>
            </a:r>
            <a:r>
              <a:rPr spc="-45" dirty="0"/>
              <a:t> </a:t>
            </a:r>
            <a:r>
              <a:rPr spc="-10" dirty="0"/>
              <a:t>Neighbor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498333"/>
            <a:ext cx="7691755" cy="1755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Collaborative filtering is probably the </a:t>
            </a:r>
            <a:r>
              <a:rPr sz="1800" dirty="0">
                <a:latin typeface="Arial"/>
                <a:cs typeface="Arial"/>
              </a:rPr>
              <a:t>most commonly </a:t>
            </a:r>
            <a:r>
              <a:rPr sz="1800" spc="-5" dirty="0">
                <a:latin typeface="Arial"/>
                <a:cs typeface="Arial"/>
              </a:rPr>
              <a:t>used </a:t>
            </a:r>
            <a:r>
              <a:rPr sz="1800" dirty="0">
                <a:latin typeface="Arial"/>
                <a:cs typeface="Arial"/>
              </a:rPr>
              <a:t>recommendation  </a:t>
            </a:r>
            <a:r>
              <a:rPr sz="1800" spc="-5" dirty="0">
                <a:latin typeface="Arial"/>
                <a:cs typeface="Arial"/>
              </a:rPr>
              <a:t>algorithm, there are two </a:t>
            </a:r>
            <a:r>
              <a:rPr sz="1800" dirty="0">
                <a:latin typeface="Arial"/>
                <a:cs typeface="Arial"/>
              </a:rPr>
              <a:t>main </a:t>
            </a:r>
            <a:r>
              <a:rPr sz="1800" spc="-5" dirty="0">
                <a:latin typeface="Arial"/>
                <a:cs typeface="Arial"/>
              </a:rPr>
              <a:t>types 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methods:</a:t>
            </a:r>
            <a:endParaRPr sz="1800">
              <a:latin typeface="Arial"/>
              <a:cs typeface="Arial"/>
            </a:endParaRPr>
          </a:p>
          <a:p>
            <a:pPr marL="469265" marR="487045" indent="-367030">
              <a:lnSpc>
                <a:spcPct val="114999"/>
              </a:lnSpc>
              <a:spcBef>
                <a:spcPts val="12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b="1" spc="-5" dirty="0">
                <a:latin typeface="Arial"/>
                <a:cs typeface="Arial"/>
              </a:rPr>
              <a:t>User-based </a:t>
            </a:r>
            <a:r>
              <a:rPr sz="1800" dirty="0">
                <a:latin typeface="Arial"/>
                <a:cs typeface="Arial"/>
              </a:rPr>
              <a:t>collaborative </a:t>
            </a:r>
            <a:r>
              <a:rPr sz="1800" spc="-5" dirty="0">
                <a:latin typeface="Arial"/>
                <a:cs typeface="Arial"/>
              </a:rPr>
              <a:t>filtering is based on the user </a:t>
            </a:r>
            <a:r>
              <a:rPr sz="1800" dirty="0">
                <a:latin typeface="Arial"/>
                <a:cs typeface="Arial"/>
              </a:rPr>
              <a:t>similarity </a:t>
            </a:r>
            <a:r>
              <a:rPr sz="1800" spc="-5" dirty="0">
                <a:latin typeface="Arial"/>
                <a:cs typeface="Arial"/>
              </a:rPr>
              <a:t>or  neighborhood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2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b="1" spc="-5" dirty="0">
                <a:latin typeface="Arial"/>
                <a:cs typeface="Arial"/>
              </a:rPr>
              <a:t>Item-based </a:t>
            </a:r>
            <a:r>
              <a:rPr sz="1800" dirty="0">
                <a:latin typeface="Arial"/>
                <a:cs typeface="Arial"/>
              </a:rPr>
              <a:t>collaborative </a:t>
            </a:r>
            <a:r>
              <a:rPr sz="1800" spc="-5" dirty="0">
                <a:latin typeface="Arial"/>
                <a:cs typeface="Arial"/>
              </a:rPr>
              <a:t>filtering is based on </a:t>
            </a:r>
            <a:r>
              <a:rPr sz="1800" dirty="0">
                <a:latin typeface="Arial"/>
                <a:cs typeface="Arial"/>
              </a:rPr>
              <a:t>similarity </a:t>
            </a:r>
            <a:r>
              <a:rPr sz="1800" spc="-5" dirty="0">
                <a:latin typeface="Arial"/>
                <a:cs typeface="Arial"/>
              </a:rPr>
              <a:t>among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items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6594" y="3176293"/>
            <a:ext cx="4010791" cy="1700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47720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1. CF </a:t>
            </a:r>
            <a:r>
              <a:rPr spc="-10" dirty="0"/>
              <a:t>using </a:t>
            </a:r>
            <a:r>
              <a:rPr spc="-5" dirty="0"/>
              <a:t>K </a:t>
            </a:r>
            <a:r>
              <a:rPr spc="-10" dirty="0"/>
              <a:t>Nearest</a:t>
            </a:r>
            <a:r>
              <a:rPr spc="-45" dirty="0"/>
              <a:t> </a:t>
            </a:r>
            <a:r>
              <a:rPr spc="-10" dirty="0"/>
              <a:t>Neighbor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4724" y="1535325"/>
            <a:ext cx="8366759" cy="154559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3970" algn="just">
              <a:lnSpc>
                <a:spcPts val="1360"/>
              </a:lnSpc>
              <a:spcBef>
                <a:spcPts val="200"/>
              </a:spcBef>
            </a:pPr>
            <a:r>
              <a:rPr sz="1200" spc="-10" dirty="0">
                <a:latin typeface="Arial"/>
                <a:cs typeface="Arial"/>
              </a:rPr>
              <a:t>User-based </a:t>
            </a:r>
            <a:r>
              <a:rPr sz="1200" spc="-5" dirty="0">
                <a:latin typeface="Arial"/>
                <a:cs typeface="Arial"/>
              </a:rPr>
              <a:t>collaborative </a:t>
            </a:r>
            <a:r>
              <a:rPr sz="1200" spc="-10" dirty="0">
                <a:latin typeface="Arial"/>
                <a:cs typeface="Arial"/>
              </a:rPr>
              <a:t>filtering looks for users who are </a:t>
            </a:r>
            <a:r>
              <a:rPr sz="1200" spc="-15" dirty="0">
                <a:latin typeface="Arial"/>
                <a:cs typeface="Arial"/>
              </a:rPr>
              <a:t>similar. </a:t>
            </a:r>
            <a:r>
              <a:rPr sz="1200" spc="-10" dirty="0">
                <a:latin typeface="Arial"/>
                <a:cs typeface="Arial"/>
              </a:rPr>
              <a:t>This is </a:t>
            </a:r>
            <a:r>
              <a:rPr sz="1200" spc="-5" dirty="0">
                <a:latin typeface="Arial"/>
                <a:cs typeface="Arial"/>
              </a:rPr>
              <a:t>very similar </a:t>
            </a:r>
            <a:r>
              <a:rPr sz="1200" spc="-10" dirty="0">
                <a:latin typeface="Arial"/>
                <a:cs typeface="Arial"/>
              </a:rPr>
              <a:t>to the user </a:t>
            </a:r>
            <a:r>
              <a:rPr sz="1200" spc="-5" dirty="0">
                <a:latin typeface="Arial"/>
                <a:cs typeface="Arial"/>
              </a:rPr>
              <a:t>clustering </a:t>
            </a:r>
            <a:r>
              <a:rPr sz="1200" spc="-10" dirty="0">
                <a:latin typeface="Arial"/>
                <a:cs typeface="Arial"/>
              </a:rPr>
              <a:t>method </a:t>
            </a:r>
            <a:r>
              <a:rPr sz="1200" spc="-15" dirty="0">
                <a:latin typeface="Arial"/>
                <a:cs typeface="Arial"/>
              </a:rPr>
              <a:t>done  </a:t>
            </a:r>
            <a:r>
              <a:rPr sz="1200" spc="-10" dirty="0">
                <a:latin typeface="Arial"/>
                <a:cs typeface="Arial"/>
              </a:rPr>
              <a:t>previously; where we employed explicit user profiles to </a:t>
            </a:r>
            <a:r>
              <a:rPr sz="1200" spc="-5" dirty="0">
                <a:latin typeface="Arial"/>
                <a:cs typeface="Arial"/>
              </a:rPr>
              <a:t>calculate </a:t>
            </a:r>
            <a:r>
              <a:rPr sz="1200" spc="-10" dirty="0">
                <a:latin typeface="Arial"/>
                <a:cs typeface="Arial"/>
              </a:rPr>
              <a:t>user </a:t>
            </a:r>
            <a:r>
              <a:rPr sz="1200" spc="-15" dirty="0">
                <a:latin typeface="Arial"/>
                <a:cs typeface="Arial"/>
              </a:rPr>
              <a:t>similarity. </a:t>
            </a:r>
            <a:r>
              <a:rPr sz="1200" spc="-20" dirty="0">
                <a:latin typeface="Arial"/>
                <a:cs typeface="Arial"/>
              </a:rPr>
              <a:t>However, </a:t>
            </a:r>
            <a:r>
              <a:rPr sz="1200" spc="-10" dirty="0">
                <a:latin typeface="Arial"/>
                <a:cs typeface="Arial"/>
              </a:rPr>
              <a:t>the user profiles may not </a:t>
            </a:r>
            <a:r>
              <a:rPr sz="1200" spc="-15" dirty="0">
                <a:latin typeface="Arial"/>
                <a:cs typeface="Arial"/>
              </a:rPr>
              <a:t>be  </a:t>
            </a:r>
            <a:r>
              <a:rPr sz="1200" spc="-10" dirty="0">
                <a:latin typeface="Arial"/>
                <a:cs typeface="Arial"/>
              </a:rPr>
              <a:t>available, so how can we determine </a:t>
            </a:r>
            <a:r>
              <a:rPr sz="1200" spc="-5" dirty="0">
                <a:latin typeface="Arial"/>
                <a:cs typeface="Arial"/>
              </a:rPr>
              <a:t>if </a:t>
            </a:r>
            <a:r>
              <a:rPr sz="1200" spc="-10" dirty="0">
                <a:latin typeface="Arial"/>
                <a:cs typeface="Arial"/>
              </a:rPr>
              <a:t>two users are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similar?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Arial"/>
              <a:cs typeface="Arial"/>
            </a:endParaRPr>
          </a:p>
          <a:p>
            <a:pPr marL="12700" marR="5080" algn="just">
              <a:lnSpc>
                <a:spcPts val="1360"/>
              </a:lnSpc>
            </a:pPr>
            <a:r>
              <a:rPr sz="1200" spc="-10" dirty="0">
                <a:latin typeface="Arial"/>
                <a:cs typeface="Arial"/>
              </a:rPr>
              <a:t>For most </a:t>
            </a:r>
            <a:r>
              <a:rPr sz="1200" spc="-5" dirty="0">
                <a:latin typeface="Arial"/>
                <a:cs typeface="Arial"/>
              </a:rPr>
              <a:t>collaborative </a:t>
            </a:r>
            <a:r>
              <a:rPr sz="1200" spc="-10" dirty="0">
                <a:latin typeface="Arial"/>
                <a:cs typeface="Arial"/>
              </a:rPr>
              <a:t>filtering-based recommender </a:t>
            </a:r>
            <a:r>
              <a:rPr sz="1200" spc="-5" dirty="0">
                <a:latin typeface="Arial"/>
                <a:cs typeface="Arial"/>
              </a:rPr>
              <a:t>systems, </a:t>
            </a:r>
            <a:r>
              <a:rPr sz="1200" spc="-10" dirty="0">
                <a:latin typeface="Arial"/>
                <a:cs typeface="Arial"/>
              </a:rPr>
              <a:t>the main dataset format is a 2-D </a:t>
            </a:r>
            <a:r>
              <a:rPr sz="1200" spc="-5" dirty="0">
                <a:latin typeface="Arial"/>
                <a:cs typeface="Arial"/>
              </a:rPr>
              <a:t>matrix called </a:t>
            </a:r>
            <a:r>
              <a:rPr sz="1200" spc="-10" dirty="0">
                <a:latin typeface="Arial"/>
                <a:cs typeface="Arial"/>
              </a:rPr>
              <a:t>the user-item  interaction </a:t>
            </a:r>
            <a:r>
              <a:rPr sz="1200" spc="-5" dirty="0">
                <a:latin typeface="Arial"/>
                <a:cs typeface="Arial"/>
              </a:rPr>
              <a:t>matrix. </a:t>
            </a:r>
            <a:r>
              <a:rPr sz="1200" spc="-10" dirty="0">
                <a:latin typeface="Arial"/>
                <a:cs typeface="Arial"/>
              </a:rPr>
              <a:t>In the </a:t>
            </a:r>
            <a:r>
              <a:rPr sz="1200" spc="-5" dirty="0">
                <a:latin typeface="Arial"/>
                <a:cs typeface="Arial"/>
              </a:rPr>
              <a:t>matrix, </a:t>
            </a:r>
            <a:r>
              <a:rPr sz="1200" spc="-10" dirty="0">
                <a:latin typeface="Arial"/>
                <a:cs typeface="Arial"/>
              </a:rPr>
              <a:t>its row is labeled as the user id/index and column labelled to be the item id/index, and the  element </a:t>
            </a:r>
            <a:r>
              <a:rPr sz="1200" spc="-5" dirty="0">
                <a:latin typeface="Arial"/>
                <a:cs typeface="Arial"/>
              </a:rPr>
              <a:t>(i, </a:t>
            </a:r>
            <a:r>
              <a:rPr sz="1200" spc="-10" dirty="0">
                <a:latin typeface="Arial"/>
                <a:cs typeface="Arial"/>
              </a:rPr>
              <a:t>j) </a:t>
            </a:r>
            <a:r>
              <a:rPr sz="1200" spc="-5" dirty="0">
                <a:latin typeface="Arial"/>
                <a:cs typeface="Arial"/>
              </a:rPr>
              <a:t>represents </a:t>
            </a:r>
            <a:r>
              <a:rPr sz="1200" spc="-10" dirty="0">
                <a:latin typeface="Arial"/>
                <a:cs typeface="Arial"/>
              </a:rPr>
              <a:t>the </a:t>
            </a:r>
            <a:r>
              <a:rPr sz="1200" spc="-5" dirty="0">
                <a:latin typeface="Arial"/>
                <a:cs typeface="Arial"/>
              </a:rPr>
              <a:t>rating </a:t>
            </a:r>
            <a:r>
              <a:rPr sz="1200" spc="-10" dirty="0">
                <a:latin typeface="Arial"/>
                <a:cs typeface="Arial"/>
              </a:rPr>
              <a:t>of user </a:t>
            </a:r>
            <a:r>
              <a:rPr sz="1200" spc="-5" dirty="0">
                <a:latin typeface="Arial"/>
                <a:cs typeface="Arial"/>
              </a:rPr>
              <a:t>i </a:t>
            </a:r>
            <a:r>
              <a:rPr sz="1200" spc="-10" dirty="0">
                <a:latin typeface="Arial"/>
                <a:cs typeface="Arial"/>
              </a:rPr>
              <a:t>to item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j.</a:t>
            </a:r>
            <a:endParaRPr sz="12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080"/>
              </a:spcBef>
            </a:pPr>
            <a:r>
              <a:rPr sz="1200" spc="-10" dirty="0">
                <a:latin typeface="Arial"/>
                <a:cs typeface="Arial"/>
              </a:rPr>
              <a:t>Below is a </a:t>
            </a:r>
            <a:r>
              <a:rPr sz="1200" spc="-5" dirty="0">
                <a:latin typeface="Arial"/>
                <a:cs typeface="Arial"/>
              </a:rPr>
              <a:t>simple </a:t>
            </a:r>
            <a:r>
              <a:rPr sz="1200" spc="-10" dirty="0">
                <a:latin typeface="Arial"/>
                <a:cs typeface="Arial"/>
              </a:rPr>
              <a:t>example of a user-item interaction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matrix: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71818" y="3657317"/>
            <a:ext cx="3305143" cy="11048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47720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1. CF </a:t>
            </a:r>
            <a:r>
              <a:rPr spc="-10" dirty="0"/>
              <a:t>using </a:t>
            </a:r>
            <a:r>
              <a:rPr spc="-5" dirty="0"/>
              <a:t>K </a:t>
            </a:r>
            <a:r>
              <a:rPr spc="-10" dirty="0"/>
              <a:t>Nearest</a:t>
            </a:r>
            <a:r>
              <a:rPr spc="-45" dirty="0"/>
              <a:t> </a:t>
            </a:r>
            <a:r>
              <a:rPr spc="-10" dirty="0"/>
              <a:t>Neighbor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74427" y="1561325"/>
            <a:ext cx="732155" cy="213360"/>
          </a:xfrm>
          <a:prstGeom prst="rect">
            <a:avLst/>
          </a:prstGeom>
          <a:solidFill>
            <a:srgbClr val="282D3D"/>
          </a:solidFill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1200" b="1" spc="-5" dirty="0">
                <a:solidFill>
                  <a:srgbClr val="EF7077"/>
                </a:solidFill>
                <a:latin typeface="Courier New"/>
                <a:cs typeface="Courier New"/>
              </a:rPr>
              <a:t>Surprise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24" y="1541512"/>
            <a:ext cx="55518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0455" algn="l"/>
              </a:tabLst>
            </a:pPr>
            <a:r>
              <a:rPr sz="1400" spc="-15" dirty="0">
                <a:latin typeface="Arial"/>
                <a:cs typeface="Arial"/>
              </a:rPr>
              <a:t>We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library	library to handle dataset and fit the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4724" y="1939276"/>
            <a:ext cx="8324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Distance </a:t>
            </a:r>
            <a:r>
              <a:rPr sz="1400" dirty="0">
                <a:latin typeface="Arial"/>
                <a:cs typeface="Arial"/>
              </a:rPr>
              <a:t>metric: </a:t>
            </a:r>
            <a:r>
              <a:rPr sz="1400" spc="-5" dirty="0">
                <a:latin typeface="Arial"/>
                <a:cs typeface="Arial"/>
              </a:rPr>
              <a:t>Only </a:t>
            </a:r>
            <a:r>
              <a:rPr sz="1400" dirty="0">
                <a:latin typeface="Arial"/>
                <a:cs typeface="Arial"/>
              </a:rPr>
              <a:t>common </a:t>
            </a:r>
            <a:r>
              <a:rPr sz="1400" spc="-5" dirty="0">
                <a:latin typeface="Arial"/>
                <a:cs typeface="Arial"/>
              </a:rPr>
              <a:t>users </a:t>
            </a:r>
            <a:r>
              <a:rPr sz="1400" dirty="0">
                <a:latin typeface="Arial"/>
                <a:cs typeface="Arial"/>
              </a:rPr>
              <a:t>(or </a:t>
            </a:r>
            <a:r>
              <a:rPr sz="1400" spc="-5" dirty="0">
                <a:latin typeface="Arial"/>
                <a:cs typeface="Arial"/>
              </a:rPr>
              <a:t>items) are taken into account. The </a:t>
            </a:r>
            <a:r>
              <a:rPr sz="1400" dirty="0">
                <a:latin typeface="Arial"/>
                <a:cs typeface="Arial"/>
              </a:rPr>
              <a:t>cosine similarity </a:t>
            </a:r>
            <a:r>
              <a:rPr sz="1400" spc="-5" dirty="0">
                <a:latin typeface="Arial"/>
                <a:cs typeface="Arial"/>
              </a:rPr>
              <a:t>is defined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724" y="2734802"/>
            <a:ext cx="1160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For users u,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v: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724" y="3530329"/>
            <a:ext cx="1041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For items i,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j: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47944" y="2214570"/>
            <a:ext cx="3648067" cy="1019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987743"/>
            <a:ext cx="9144000" cy="2156460"/>
            <a:chOff x="0" y="2987743"/>
            <a:chExt cx="9144000" cy="2156460"/>
          </a:xfrm>
        </p:grpSpPr>
        <p:sp>
          <p:nvSpPr>
            <p:cNvPr id="3" name="object 3"/>
            <p:cNvSpPr/>
            <p:nvPr/>
          </p:nvSpPr>
          <p:spPr>
            <a:xfrm>
              <a:off x="2313265" y="2987743"/>
              <a:ext cx="2258720" cy="9938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49412" y="3407293"/>
              <a:ext cx="2852094" cy="1256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759205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1. CF </a:t>
            </a:r>
            <a:r>
              <a:rPr spc="-10" dirty="0"/>
              <a:t>using </a:t>
            </a:r>
            <a:r>
              <a:rPr spc="-5" dirty="0"/>
              <a:t>K </a:t>
            </a:r>
            <a:r>
              <a:rPr spc="-10" dirty="0"/>
              <a:t>Nearest Neighbor </a:t>
            </a:r>
            <a:r>
              <a:rPr spc="-5" dirty="0"/>
              <a:t>- </a:t>
            </a:r>
            <a:r>
              <a:rPr spc="-10" dirty="0">
                <a:solidFill>
                  <a:srgbClr val="7E6000"/>
                </a:solidFill>
              </a:rPr>
              <a:t>Pipeline </a:t>
            </a:r>
            <a:r>
              <a:rPr spc="-5" dirty="0"/>
              <a:t>&amp;</a:t>
            </a:r>
            <a:r>
              <a:rPr spc="170" dirty="0"/>
              <a:t> </a:t>
            </a:r>
            <a:r>
              <a:rPr spc="-10" dirty="0">
                <a:solidFill>
                  <a:srgbClr val="970000"/>
                </a:solidFill>
              </a:rPr>
              <a:t>Result</a:t>
            </a:r>
          </a:p>
        </p:txBody>
      </p:sp>
      <p:sp>
        <p:nvSpPr>
          <p:cNvPr id="6" name="object 6"/>
          <p:cNvSpPr/>
          <p:nvPr/>
        </p:nvSpPr>
        <p:spPr>
          <a:xfrm>
            <a:off x="515023" y="1298347"/>
            <a:ext cx="2475865" cy="572770"/>
          </a:xfrm>
          <a:custGeom>
            <a:avLst/>
            <a:gdLst/>
            <a:ahLst/>
            <a:cxnLst/>
            <a:rect l="l" t="t" r="r" b="b"/>
            <a:pathLst>
              <a:path w="2475865" h="572769">
                <a:moveTo>
                  <a:pt x="2189170" y="572261"/>
                </a:moveTo>
                <a:lnTo>
                  <a:pt x="0" y="572261"/>
                </a:lnTo>
                <a:lnTo>
                  <a:pt x="0" y="0"/>
                </a:lnTo>
                <a:lnTo>
                  <a:pt x="2189170" y="0"/>
                </a:lnTo>
                <a:lnTo>
                  <a:pt x="2475295" y="286129"/>
                </a:lnTo>
                <a:lnTo>
                  <a:pt x="2189170" y="572261"/>
                </a:lnTo>
                <a:close/>
              </a:path>
            </a:pathLst>
          </a:custGeom>
          <a:solidFill>
            <a:srgbClr val="830D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00846" y="1459893"/>
            <a:ext cx="759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Roboto"/>
                <a:cs typeface="Roboto"/>
              </a:rPr>
              <a:t>Raw</a:t>
            </a:r>
            <a:r>
              <a:rPr sz="1400" spc="-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0873" y="2084675"/>
            <a:ext cx="1584960" cy="553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90"/>
              </a:spcBef>
            </a:pP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User </a:t>
            </a:r>
            <a:r>
              <a:rPr sz="1100" dirty="0">
                <a:solidFill>
                  <a:srgbClr val="151515"/>
                </a:solidFill>
                <a:latin typeface="Arial"/>
                <a:cs typeface="Arial"/>
              </a:rPr>
              <a:t>- </a:t>
            </a: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item </a:t>
            </a:r>
            <a:r>
              <a:rPr sz="1100" dirty="0">
                <a:solidFill>
                  <a:srgbClr val="151515"/>
                </a:solidFill>
                <a:latin typeface="Arial"/>
                <a:cs typeface="Arial"/>
              </a:rPr>
              <a:t>- rating -  </a:t>
            </a: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dataframe: </a:t>
            </a:r>
            <a:r>
              <a:rPr sz="800" spc="-5" dirty="0">
                <a:solidFill>
                  <a:srgbClr val="151515"/>
                </a:solidFill>
                <a:latin typeface="Courier New"/>
                <a:cs typeface="Courier New"/>
              </a:rPr>
              <a:t>user_id, item,  rating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69744" y="1298162"/>
            <a:ext cx="2307590" cy="572770"/>
          </a:xfrm>
          <a:custGeom>
            <a:avLst/>
            <a:gdLst/>
            <a:ahLst/>
            <a:cxnLst/>
            <a:rect l="l" t="t" r="r" b="b"/>
            <a:pathLst>
              <a:path w="2307590" h="572769">
                <a:moveTo>
                  <a:pt x="2020870" y="572263"/>
                </a:moveTo>
                <a:lnTo>
                  <a:pt x="0" y="572263"/>
                </a:lnTo>
                <a:lnTo>
                  <a:pt x="286149" y="286131"/>
                </a:lnTo>
                <a:lnTo>
                  <a:pt x="0" y="0"/>
                </a:lnTo>
                <a:lnTo>
                  <a:pt x="2020870" y="0"/>
                </a:lnTo>
                <a:lnTo>
                  <a:pt x="2306995" y="286131"/>
                </a:lnTo>
                <a:lnTo>
                  <a:pt x="2020870" y="572263"/>
                </a:lnTo>
                <a:close/>
              </a:path>
            </a:pathLst>
          </a:custGeom>
          <a:solidFill>
            <a:srgbClr val="AC11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85559" y="1459702"/>
            <a:ext cx="8750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Spare</a:t>
            </a:r>
            <a:r>
              <a:rPr sz="1400" spc="-5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68616" y="2080347"/>
            <a:ext cx="151574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spc="-5" dirty="0">
                <a:latin typeface="Roboto"/>
                <a:cs typeface="Roboto"/>
              </a:rPr>
              <a:t>Use </a:t>
            </a:r>
            <a:r>
              <a:rPr sz="1200" i="1" dirty="0">
                <a:latin typeface="Roboto"/>
                <a:cs typeface="Roboto"/>
              </a:rPr>
              <a:t>pivot </a:t>
            </a:r>
            <a:r>
              <a:rPr sz="1200" spc="-5" dirty="0">
                <a:latin typeface="Roboto"/>
                <a:cs typeface="Roboto"/>
              </a:rPr>
              <a:t>method </a:t>
            </a:r>
            <a:r>
              <a:rPr sz="1200" spc="-10" dirty="0">
                <a:latin typeface="Roboto"/>
                <a:cs typeface="Roboto"/>
              </a:rPr>
              <a:t>in  </a:t>
            </a:r>
            <a:r>
              <a:rPr sz="1200" spc="-5" dirty="0">
                <a:latin typeface="Roboto"/>
                <a:cs typeface="Roboto"/>
              </a:rPr>
              <a:t>pandas </a:t>
            </a:r>
            <a:r>
              <a:rPr sz="1200" spc="-10" dirty="0">
                <a:latin typeface="Roboto"/>
                <a:cs typeface="Roboto"/>
              </a:rPr>
              <a:t>to </a:t>
            </a:r>
            <a:r>
              <a:rPr sz="1200" spc="-5" dirty="0">
                <a:latin typeface="Roboto"/>
                <a:cs typeface="Roboto"/>
              </a:rPr>
              <a:t>turn data</a:t>
            </a:r>
            <a:r>
              <a:rPr sz="1200" spc="-80" dirty="0">
                <a:latin typeface="Roboto"/>
                <a:cs typeface="Roboto"/>
              </a:rPr>
              <a:t> </a:t>
            </a:r>
            <a:r>
              <a:rPr sz="1200" spc="-10" dirty="0">
                <a:latin typeface="Roboto"/>
                <a:cs typeface="Roboto"/>
              </a:rPr>
              <a:t>to  features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45766" y="1298162"/>
            <a:ext cx="2307590" cy="572770"/>
          </a:xfrm>
          <a:custGeom>
            <a:avLst/>
            <a:gdLst/>
            <a:ahLst/>
            <a:cxnLst/>
            <a:rect l="l" t="t" r="r" b="b"/>
            <a:pathLst>
              <a:path w="2307590" h="572769">
                <a:moveTo>
                  <a:pt x="2020845" y="572263"/>
                </a:moveTo>
                <a:lnTo>
                  <a:pt x="0" y="572263"/>
                </a:lnTo>
                <a:lnTo>
                  <a:pt x="286124" y="286131"/>
                </a:lnTo>
                <a:lnTo>
                  <a:pt x="0" y="0"/>
                </a:lnTo>
                <a:lnTo>
                  <a:pt x="2020845" y="0"/>
                </a:lnTo>
                <a:lnTo>
                  <a:pt x="2306995" y="286131"/>
                </a:lnTo>
                <a:lnTo>
                  <a:pt x="2020845" y="572263"/>
                </a:lnTo>
                <a:close/>
              </a:path>
            </a:pathLst>
          </a:custGeom>
          <a:solidFill>
            <a:srgbClr val="B611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39574" y="1459702"/>
            <a:ext cx="520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Model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76222" y="2080347"/>
            <a:ext cx="1536700" cy="107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130">
              <a:lnSpc>
                <a:spcPct val="114599"/>
              </a:lnSpc>
              <a:spcBef>
                <a:spcPts val="100"/>
              </a:spcBef>
            </a:pPr>
            <a:r>
              <a:rPr sz="1200" spc="-5" dirty="0">
                <a:latin typeface="Roboto"/>
                <a:cs typeface="Roboto"/>
              </a:rPr>
              <a:t>Fit data </a:t>
            </a:r>
            <a:r>
              <a:rPr sz="1200" spc="-10" dirty="0">
                <a:latin typeface="Roboto"/>
                <a:cs typeface="Roboto"/>
              </a:rPr>
              <a:t>to </a:t>
            </a:r>
            <a:r>
              <a:rPr sz="1200" spc="-5" dirty="0">
                <a:latin typeface="Roboto"/>
                <a:cs typeface="Roboto"/>
              </a:rPr>
              <a:t>KNN</a:t>
            </a:r>
            <a:r>
              <a:rPr sz="1200" spc="-60" dirty="0">
                <a:latin typeface="Roboto"/>
                <a:cs typeface="Roboto"/>
              </a:rPr>
              <a:t> </a:t>
            </a:r>
            <a:r>
              <a:rPr sz="1200" spc="-10" dirty="0">
                <a:latin typeface="Roboto"/>
                <a:cs typeface="Roboto"/>
              </a:rPr>
              <a:t>model  </a:t>
            </a:r>
            <a:r>
              <a:rPr sz="1200" spc="-5" dirty="0">
                <a:latin typeface="Roboto"/>
                <a:cs typeface="Roboto"/>
              </a:rPr>
              <a:t>based on </a:t>
            </a:r>
            <a:r>
              <a:rPr sz="1200" i="1" dirty="0">
                <a:latin typeface="Roboto"/>
                <a:cs typeface="Roboto"/>
              </a:rPr>
              <a:t>surprise  </a:t>
            </a:r>
            <a:r>
              <a:rPr sz="1200" spc="-10" dirty="0">
                <a:latin typeface="Roboto"/>
                <a:cs typeface="Roboto"/>
              </a:rPr>
              <a:t>library</a:t>
            </a:r>
            <a:endParaRPr sz="1200">
              <a:latin typeface="Roboto"/>
              <a:cs typeface="Roboto"/>
            </a:endParaRPr>
          </a:p>
          <a:p>
            <a:pPr marL="12700" marR="5080">
              <a:lnSpc>
                <a:spcPct val="114599"/>
              </a:lnSpc>
            </a:pPr>
            <a:r>
              <a:rPr sz="1200" spc="-5" dirty="0">
                <a:latin typeface="Roboto"/>
                <a:cs typeface="Roboto"/>
              </a:rPr>
              <a:t>Use distance </a:t>
            </a:r>
            <a:r>
              <a:rPr sz="1200" spc="-10" dirty="0">
                <a:latin typeface="Roboto"/>
                <a:cs typeface="Roboto"/>
              </a:rPr>
              <a:t>metric  </a:t>
            </a:r>
            <a:r>
              <a:rPr sz="1200" spc="-5" dirty="0">
                <a:latin typeface="Roboto"/>
                <a:cs typeface="Roboto"/>
              </a:rPr>
              <a:t>listed in </a:t>
            </a:r>
            <a:r>
              <a:rPr sz="1200" spc="-10" dirty="0">
                <a:latin typeface="Roboto"/>
                <a:cs typeface="Roboto"/>
              </a:rPr>
              <a:t>previous</a:t>
            </a:r>
            <a:r>
              <a:rPr sz="1200" spc="-50" dirty="0">
                <a:latin typeface="Roboto"/>
                <a:cs typeface="Roboto"/>
              </a:rPr>
              <a:t> </a:t>
            </a:r>
            <a:r>
              <a:rPr sz="1200" spc="-5" dirty="0">
                <a:latin typeface="Roboto"/>
                <a:cs typeface="Roboto"/>
              </a:rPr>
              <a:t>page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21962" y="1298162"/>
            <a:ext cx="2307590" cy="572770"/>
          </a:xfrm>
          <a:custGeom>
            <a:avLst/>
            <a:gdLst/>
            <a:ahLst/>
            <a:cxnLst/>
            <a:rect l="l" t="t" r="r" b="b"/>
            <a:pathLst>
              <a:path w="2307590" h="572769">
                <a:moveTo>
                  <a:pt x="2020870" y="572263"/>
                </a:moveTo>
                <a:lnTo>
                  <a:pt x="0" y="572263"/>
                </a:lnTo>
                <a:lnTo>
                  <a:pt x="286149" y="286131"/>
                </a:lnTo>
                <a:lnTo>
                  <a:pt x="0" y="0"/>
                </a:lnTo>
                <a:lnTo>
                  <a:pt x="2020870" y="0"/>
                </a:lnTo>
                <a:lnTo>
                  <a:pt x="2306995" y="286131"/>
                </a:lnTo>
                <a:lnTo>
                  <a:pt x="2020870" y="572263"/>
                </a:lnTo>
                <a:close/>
              </a:path>
            </a:pathLst>
          </a:custGeom>
          <a:solidFill>
            <a:srgbClr val="C312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061937" y="1459702"/>
            <a:ext cx="826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Prediction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83828" y="2080347"/>
            <a:ext cx="137287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spc="-10" dirty="0">
                <a:latin typeface="Roboto"/>
                <a:cs typeface="Roboto"/>
              </a:rPr>
              <a:t>Make prediction by  </a:t>
            </a:r>
            <a:r>
              <a:rPr sz="1200" spc="-5" dirty="0">
                <a:latin typeface="Roboto"/>
                <a:cs typeface="Roboto"/>
              </a:rPr>
              <a:t>test data, use</a:t>
            </a:r>
            <a:r>
              <a:rPr sz="1200" spc="-75" dirty="0">
                <a:latin typeface="Roboto"/>
                <a:cs typeface="Roboto"/>
              </a:rPr>
              <a:t> </a:t>
            </a:r>
            <a:r>
              <a:rPr sz="1200" spc="-10" dirty="0">
                <a:latin typeface="Roboto"/>
                <a:cs typeface="Roboto"/>
              </a:rPr>
              <a:t>RMSE  </a:t>
            </a:r>
            <a:r>
              <a:rPr sz="1200" spc="-5" dirty="0">
                <a:latin typeface="Roboto"/>
                <a:cs typeface="Roboto"/>
              </a:rPr>
              <a:t>metric </a:t>
            </a:r>
            <a:r>
              <a:rPr sz="1200" spc="-10" dirty="0">
                <a:latin typeface="Roboto"/>
                <a:cs typeface="Roboto"/>
              </a:rPr>
              <a:t>to evaluate  </a:t>
            </a:r>
            <a:r>
              <a:rPr sz="1200" spc="-5" dirty="0">
                <a:latin typeface="Roboto"/>
                <a:cs typeface="Roboto"/>
              </a:rPr>
              <a:t>model</a:t>
            </a:r>
            <a:r>
              <a:rPr sz="1200" spc="-55" dirty="0">
                <a:latin typeface="Roboto"/>
                <a:cs typeface="Roboto"/>
              </a:rPr>
              <a:t> </a:t>
            </a:r>
            <a:r>
              <a:rPr sz="1200" spc="-5" dirty="0">
                <a:latin typeface="Roboto"/>
                <a:cs typeface="Roboto"/>
              </a:rPr>
              <a:t>performance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693800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2. CF </a:t>
            </a:r>
            <a:r>
              <a:rPr spc="-10" dirty="0"/>
              <a:t>using Non-negative </a:t>
            </a:r>
            <a:r>
              <a:rPr spc="-5" dirty="0"/>
              <a:t>Matrix</a:t>
            </a:r>
            <a:r>
              <a:rPr spc="5" dirty="0"/>
              <a:t> </a:t>
            </a:r>
            <a:r>
              <a:rPr spc="-15" dirty="0"/>
              <a:t>Factorization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4315">
              <a:lnSpc>
                <a:spcPct val="114999"/>
              </a:lnSpc>
              <a:spcBef>
                <a:spcPts val="100"/>
              </a:spcBef>
            </a:pPr>
            <a:r>
              <a:rPr dirty="0"/>
              <a:t>A </a:t>
            </a:r>
            <a:r>
              <a:rPr spc="-5" dirty="0"/>
              <a:t>dimensionality </a:t>
            </a:r>
            <a:r>
              <a:rPr dirty="0"/>
              <a:t>reduction </a:t>
            </a:r>
            <a:r>
              <a:rPr spc="-5" dirty="0"/>
              <a:t>algorithm </a:t>
            </a:r>
            <a:r>
              <a:rPr dirty="0"/>
              <a:t>called </a:t>
            </a:r>
            <a:r>
              <a:rPr spc="-5" dirty="0"/>
              <a:t>Non-negative </a:t>
            </a:r>
            <a:r>
              <a:rPr dirty="0"/>
              <a:t>matrix</a:t>
            </a:r>
            <a:r>
              <a:rPr spc="-204" dirty="0"/>
              <a:t> </a:t>
            </a:r>
            <a:r>
              <a:rPr spc="-5" dirty="0"/>
              <a:t>factorization  </a:t>
            </a:r>
            <a:r>
              <a:rPr dirty="0"/>
              <a:t>(NMF), </a:t>
            </a:r>
            <a:r>
              <a:rPr spc="-5" dirty="0"/>
              <a:t>which decomposes </a:t>
            </a:r>
            <a:r>
              <a:rPr dirty="0"/>
              <a:t>a </a:t>
            </a:r>
            <a:r>
              <a:rPr spc="-5" dirty="0"/>
              <a:t>big </a:t>
            </a:r>
            <a:r>
              <a:rPr dirty="0"/>
              <a:t>sparse matrix </a:t>
            </a:r>
            <a:r>
              <a:rPr spc="-5" dirty="0"/>
              <a:t>into two </a:t>
            </a:r>
            <a:r>
              <a:rPr dirty="0"/>
              <a:t>smaller </a:t>
            </a:r>
            <a:r>
              <a:rPr spc="-5" dirty="0"/>
              <a:t>and dense  </a:t>
            </a:r>
            <a:r>
              <a:rPr dirty="0"/>
              <a:t>matrices.</a:t>
            </a:r>
          </a:p>
          <a:p>
            <a:pPr marL="12700" marR="5080">
              <a:lnSpc>
                <a:spcPct val="114999"/>
              </a:lnSpc>
              <a:spcBef>
                <a:spcPts val="1200"/>
              </a:spcBef>
            </a:pPr>
            <a:r>
              <a:rPr spc="-5" dirty="0"/>
              <a:t>Non-negative </a:t>
            </a:r>
            <a:r>
              <a:rPr dirty="0"/>
              <a:t>matrix </a:t>
            </a:r>
            <a:r>
              <a:rPr spc="-5" dirty="0"/>
              <a:t>factorization </a:t>
            </a:r>
            <a:r>
              <a:rPr dirty="0"/>
              <a:t>can </a:t>
            </a:r>
            <a:r>
              <a:rPr spc="-5" dirty="0"/>
              <a:t>be one </a:t>
            </a:r>
            <a:r>
              <a:rPr dirty="0"/>
              <a:t>solution </a:t>
            </a:r>
            <a:r>
              <a:rPr spc="-5" dirty="0"/>
              <a:t>to big </a:t>
            </a:r>
            <a:r>
              <a:rPr dirty="0"/>
              <a:t>matrix </a:t>
            </a:r>
            <a:r>
              <a:rPr spc="-5" dirty="0"/>
              <a:t>issues. The  </a:t>
            </a:r>
            <a:r>
              <a:rPr dirty="0"/>
              <a:t>main </a:t>
            </a:r>
            <a:r>
              <a:rPr spc="-5" dirty="0"/>
              <a:t>idea is to decompose the big and </a:t>
            </a:r>
            <a:r>
              <a:rPr dirty="0"/>
              <a:t>sparse </a:t>
            </a:r>
            <a:r>
              <a:rPr spc="-5" dirty="0"/>
              <a:t>user-interaction into two </a:t>
            </a:r>
            <a:r>
              <a:rPr dirty="0"/>
              <a:t>smaller  </a:t>
            </a:r>
            <a:r>
              <a:rPr spc="-5" dirty="0"/>
              <a:t>dense </a:t>
            </a:r>
            <a:r>
              <a:rPr dirty="0"/>
              <a:t>matrices, </a:t>
            </a:r>
            <a:r>
              <a:rPr spc="-5" dirty="0"/>
              <a:t>one </a:t>
            </a:r>
            <a:r>
              <a:rPr dirty="0"/>
              <a:t>represents </a:t>
            </a:r>
            <a:r>
              <a:rPr spc="-5" dirty="0"/>
              <a:t>the transformed user features and another  </a:t>
            </a:r>
            <a:r>
              <a:rPr dirty="0"/>
              <a:t>represents </a:t>
            </a:r>
            <a:r>
              <a:rPr spc="-5" dirty="0"/>
              <a:t>the transformed item</a:t>
            </a:r>
            <a:r>
              <a:rPr spc="-20" dirty="0"/>
              <a:t> </a:t>
            </a:r>
            <a:r>
              <a:rPr spc="-5" dirty="0"/>
              <a:t>features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693800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2. CF </a:t>
            </a:r>
            <a:r>
              <a:rPr spc="-10" dirty="0"/>
              <a:t>using Non-negative </a:t>
            </a:r>
            <a:r>
              <a:rPr spc="-5" dirty="0"/>
              <a:t>Matrix</a:t>
            </a:r>
            <a:r>
              <a:rPr spc="5" dirty="0"/>
              <a:t> </a:t>
            </a:r>
            <a:r>
              <a:rPr spc="-15" dirty="0"/>
              <a:t>Factorization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533034"/>
            <a:ext cx="8344534" cy="29171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1590"/>
              </a:lnSpc>
              <a:spcBef>
                <a:spcPts val="220"/>
              </a:spcBef>
            </a:pPr>
            <a:r>
              <a:rPr sz="1400" spc="-10" dirty="0">
                <a:latin typeface="Arial"/>
                <a:cs typeface="Arial"/>
              </a:rPr>
              <a:t>An example </a:t>
            </a:r>
            <a:r>
              <a:rPr sz="1400" spc="-5" dirty="0">
                <a:latin typeface="Arial"/>
                <a:cs typeface="Arial"/>
              </a:rPr>
              <a:t>is shown </a:t>
            </a:r>
            <a:r>
              <a:rPr sz="1400" spc="-20" dirty="0">
                <a:latin typeface="Arial"/>
                <a:cs typeface="Arial"/>
              </a:rPr>
              <a:t>below, </a:t>
            </a:r>
            <a:r>
              <a:rPr sz="1400" spc="-5" dirty="0">
                <a:latin typeface="Arial"/>
                <a:cs typeface="Arial"/>
              </a:rPr>
              <a:t>suppose </a:t>
            </a:r>
            <a:r>
              <a:rPr sz="1400" spc="-10" dirty="0">
                <a:latin typeface="Arial"/>
                <a:cs typeface="Arial"/>
              </a:rPr>
              <a:t>we have </a:t>
            </a:r>
            <a:r>
              <a:rPr sz="1400" spc="-5" dirty="0">
                <a:latin typeface="Arial"/>
                <a:cs typeface="Arial"/>
              </a:rPr>
              <a:t>a </a:t>
            </a:r>
            <a:r>
              <a:rPr sz="1400" spc="-10" dirty="0">
                <a:latin typeface="Arial"/>
                <a:cs typeface="Arial"/>
              </a:rPr>
              <a:t>user-item interaction </a:t>
            </a:r>
            <a:r>
              <a:rPr sz="1400" spc="-5" dirty="0">
                <a:latin typeface="Arial"/>
                <a:cs typeface="Arial"/>
              </a:rPr>
              <a:t>matrix </a:t>
            </a:r>
            <a:r>
              <a:rPr sz="1400" spc="10" dirty="0">
                <a:latin typeface="FreeSerif"/>
                <a:cs typeface="FreeSerif"/>
              </a:rPr>
              <a:t>𝐴 </a:t>
            </a:r>
            <a:r>
              <a:rPr sz="1400" spc="-10" dirty="0">
                <a:latin typeface="Arial"/>
                <a:cs typeface="Arial"/>
              </a:rPr>
              <a:t>with 10000 users and 100  items </a:t>
            </a:r>
            <a:r>
              <a:rPr sz="1400" spc="-5" dirty="0">
                <a:latin typeface="Arial"/>
                <a:cs typeface="Arial"/>
              </a:rPr>
              <a:t>(10000 x </a:t>
            </a:r>
            <a:r>
              <a:rPr sz="1400" spc="-10" dirty="0">
                <a:latin typeface="Arial"/>
                <a:cs typeface="Arial"/>
              </a:rPr>
              <a:t>100), and </a:t>
            </a:r>
            <a:r>
              <a:rPr sz="1400" spc="-5" dirty="0">
                <a:latin typeface="Arial"/>
                <a:cs typeface="Arial"/>
              </a:rPr>
              <a:t>its </a:t>
            </a:r>
            <a:r>
              <a:rPr sz="1400" spc="-10" dirty="0">
                <a:latin typeface="Arial"/>
                <a:cs typeface="Arial"/>
              </a:rPr>
              <a:t>element </a:t>
            </a:r>
            <a:r>
              <a:rPr sz="1400" spc="-5" dirty="0">
                <a:latin typeface="Arial"/>
                <a:cs typeface="Arial"/>
              </a:rPr>
              <a:t>(j, k) represents </a:t>
            </a:r>
            <a:r>
              <a:rPr sz="1400" spc="-1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rating of </a:t>
            </a:r>
            <a:r>
              <a:rPr sz="1400" spc="-10" dirty="0">
                <a:latin typeface="Arial"/>
                <a:cs typeface="Arial"/>
              </a:rPr>
              <a:t>item </a:t>
            </a:r>
            <a:r>
              <a:rPr sz="1400" spc="-5" dirty="0">
                <a:latin typeface="Arial"/>
                <a:cs typeface="Arial"/>
              </a:rPr>
              <a:t>k </a:t>
            </a:r>
            <a:r>
              <a:rPr sz="1400" spc="-10" dirty="0">
                <a:latin typeface="Arial"/>
                <a:cs typeface="Arial"/>
              </a:rPr>
              <a:t>from user </a:t>
            </a:r>
            <a:r>
              <a:rPr sz="1400" spc="-5" dirty="0">
                <a:latin typeface="Arial"/>
                <a:cs typeface="Arial"/>
              </a:rPr>
              <a:t>j. </a:t>
            </a:r>
            <a:r>
              <a:rPr sz="1400" spc="-10" dirty="0">
                <a:latin typeface="Arial"/>
                <a:cs typeface="Arial"/>
              </a:rPr>
              <a:t>Then we </a:t>
            </a:r>
            <a:r>
              <a:rPr sz="1400" spc="-5" dirty="0">
                <a:latin typeface="Arial"/>
                <a:cs typeface="Arial"/>
              </a:rPr>
              <a:t>could  </a:t>
            </a:r>
            <a:r>
              <a:rPr sz="1400" spc="-10" dirty="0">
                <a:latin typeface="Arial"/>
                <a:cs typeface="Arial"/>
              </a:rPr>
              <a:t>decompose </a:t>
            </a:r>
            <a:r>
              <a:rPr sz="1400" spc="10" dirty="0">
                <a:latin typeface="FreeSerif"/>
                <a:cs typeface="FreeSerif"/>
              </a:rPr>
              <a:t>𝐴 </a:t>
            </a:r>
            <a:r>
              <a:rPr sz="1400" spc="-10" dirty="0">
                <a:latin typeface="Arial"/>
                <a:cs typeface="Arial"/>
              </a:rPr>
              <a:t>into two </a:t>
            </a:r>
            <a:r>
              <a:rPr sz="1400" spc="-5" dirty="0">
                <a:latin typeface="Arial"/>
                <a:cs typeface="Arial"/>
              </a:rPr>
              <a:t>smaller </a:t>
            </a:r>
            <a:r>
              <a:rPr sz="1400" spc="-10" dirty="0">
                <a:latin typeface="Arial"/>
                <a:cs typeface="Arial"/>
              </a:rPr>
              <a:t>and dense </a:t>
            </a:r>
            <a:r>
              <a:rPr sz="1400" spc="-5" dirty="0">
                <a:latin typeface="Arial"/>
                <a:cs typeface="Arial"/>
              </a:rPr>
              <a:t>matrices </a:t>
            </a:r>
            <a:r>
              <a:rPr sz="1400" spc="165" dirty="0">
                <a:latin typeface="FreeSerif"/>
                <a:cs typeface="FreeSerif"/>
              </a:rPr>
              <a:t>𝑈 </a:t>
            </a:r>
            <a:r>
              <a:rPr sz="1400" spc="-5" dirty="0">
                <a:latin typeface="Arial"/>
                <a:cs typeface="Arial"/>
              </a:rPr>
              <a:t>(10000 x </a:t>
            </a:r>
            <a:r>
              <a:rPr sz="1400" spc="-10" dirty="0">
                <a:latin typeface="Arial"/>
                <a:cs typeface="Arial"/>
              </a:rPr>
              <a:t>16) and </a:t>
            </a:r>
            <a:r>
              <a:rPr sz="1400" spc="-370" dirty="0">
                <a:latin typeface="FreeSerif"/>
                <a:cs typeface="FreeSerif"/>
              </a:rPr>
              <a:t>𝐼</a:t>
            </a:r>
            <a:r>
              <a:rPr sz="1400" spc="430" dirty="0">
                <a:latin typeface="FreeSerif"/>
                <a:cs typeface="FreeSerif"/>
              </a:rPr>
              <a:t> </a:t>
            </a:r>
            <a:r>
              <a:rPr sz="1400" spc="-5" dirty="0">
                <a:latin typeface="Arial"/>
                <a:cs typeface="Arial"/>
              </a:rPr>
              <a:t>(16 x </a:t>
            </a:r>
            <a:r>
              <a:rPr sz="1400" spc="-10" dirty="0">
                <a:latin typeface="Arial"/>
                <a:cs typeface="Arial"/>
              </a:rPr>
              <a:t>100). for user </a:t>
            </a:r>
            <a:r>
              <a:rPr sz="1400" spc="-5" dirty="0">
                <a:latin typeface="Arial"/>
                <a:cs typeface="Arial"/>
              </a:rPr>
              <a:t>matrix </a:t>
            </a:r>
            <a:r>
              <a:rPr sz="1400" spc="165" dirty="0">
                <a:latin typeface="FreeSerif"/>
                <a:cs typeface="FreeSerif"/>
              </a:rPr>
              <a:t>𝑈 </a:t>
            </a:r>
            <a:r>
              <a:rPr sz="1400" spc="-5" dirty="0">
                <a:latin typeface="Arial"/>
                <a:cs typeface="Arial"/>
              </a:rPr>
              <a:t>,  </a:t>
            </a:r>
            <a:r>
              <a:rPr sz="1400" spc="-10" dirty="0">
                <a:latin typeface="Arial"/>
                <a:cs typeface="Arial"/>
              </a:rPr>
              <a:t>each </a:t>
            </a:r>
            <a:r>
              <a:rPr sz="1400" spc="-5" dirty="0">
                <a:latin typeface="Arial"/>
                <a:cs typeface="Arial"/>
              </a:rPr>
              <a:t>row vector is a </a:t>
            </a:r>
            <a:r>
              <a:rPr sz="1400" spc="-10" dirty="0">
                <a:latin typeface="Arial"/>
                <a:cs typeface="Arial"/>
              </a:rPr>
              <a:t>transformed latent feature </a:t>
            </a:r>
            <a:r>
              <a:rPr sz="1400" spc="-5" dirty="0">
                <a:latin typeface="Arial"/>
                <a:cs typeface="Arial"/>
              </a:rPr>
              <a:t>vector of a </a:t>
            </a:r>
            <a:r>
              <a:rPr sz="1400" spc="-25" dirty="0">
                <a:latin typeface="Arial"/>
                <a:cs typeface="Arial"/>
              </a:rPr>
              <a:t>user, </a:t>
            </a:r>
            <a:r>
              <a:rPr sz="1400" spc="-10" dirty="0">
                <a:latin typeface="Arial"/>
                <a:cs typeface="Arial"/>
              </a:rPr>
              <a:t>and for the item </a:t>
            </a:r>
            <a:r>
              <a:rPr sz="1400" spc="-5" dirty="0">
                <a:latin typeface="Arial"/>
                <a:cs typeface="Arial"/>
              </a:rPr>
              <a:t>matrix </a:t>
            </a:r>
            <a:r>
              <a:rPr sz="1400" spc="-370" dirty="0">
                <a:latin typeface="FreeSerif"/>
                <a:cs typeface="FreeSerif"/>
              </a:rPr>
              <a:t>𝐼</a:t>
            </a:r>
            <a:r>
              <a:rPr sz="1400" spc="40" dirty="0">
                <a:latin typeface="FreeSerif"/>
                <a:cs typeface="FreeSerif"/>
              </a:rPr>
              <a:t> </a:t>
            </a:r>
            <a:r>
              <a:rPr sz="1400" spc="-5" dirty="0">
                <a:latin typeface="Arial"/>
                <a:cs typeface="Arial"/>
              </a:rPr>
              <a:t>, </a:t>
            </a:r>
            <a:r>
              <a:rPr sz="1400" spc="-10" dirty="0">
                <a:latin typeface="Arial"/>
                <a:cs typeface="Arial"/>
              </a:rPr>
              <a:t>each </a:t>
            </a:r>
            <a:r>
              <a:rPr sz="1400" spc="-5" dirty="0">
                <a:latin typeface="Arial"/>
                <a:cs typeface="Arial"/>
              </a:rPr>
              <a:t>column </a:t>
            </a:r>
            <a:r>
              <a:rPr sz="1400" spc="-10" dirty="0">
                <a:latin typeface="Arial"/>
                <a:cs typeface="Arial"/>
              </a:rPr>
              <a:t>is  </a:t>
            </a:r>
            <a:r>
              <a:rPr sz="1400" spc="-5" dirty="0">
                <a:latin typeface="Arial"/>
                <a:cs typeface="Arial"/>
              </a:rPr>
              <a:t>a </a:t>
            </a:r>
            <a:r>
              <a:rPr sz="1400" spc="-10" dirty="0">
                <a:latin typeface="Arial"/>
                <a:cs typeface="Arial"/>
              </a:rPr>
              <a:t>transformed latent feature </a:t>
            </a:r>
            <a:r>
              <a:rPr sz="1400" spc="-5" dirty="0">
                <a:latin typeface="Arial"/>
                <a:cs typeface="Arial"/>
              </a:rPr>
              <a:t>vector of </a:t>
            </a:r>
            <a:r>
              <a:rPr sz="1400" spc="-10" dirty="0">
                <a:latin typeface="Arial"/>
                <a:cs typeface="Arial"/>
              </a:rPr>
              <a:t>an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item.</a:t>
            </a:r>
            <a:endParaRPr sz="1400">
              <a:latin typeface="Arial"/>
              <a:cs typeface="Arial"/>
            </a:endParaRPr>
          </a:p>
          <a:p>
            <a:pPr marL="12700" marR="210185">
              <a:lnSpc>
                <a:spcPts val="1590"/>
              </a:lnSpc>
              <a:spcBef>
                <a:spcPts val="1205"/>
              </a:spcBef>
            </a:pPr>
            <a:r>
              <a:rPr sz="1400" spc="-10" dirty="0">
                <a:latin typeface="Arial"/>
                <a:cs typeface="Arial"/>
              </a:rPr>
              <a:t>Here the dimension 16 </a:t>
            </a:r>
            <a:r>
              <a:rPr sz="1400" spc="-5" dirty="0">
                <a:latin typeface="Arial"/>
                <a:cs typeface="Arial"/>
              </a:rPr>
              <a:t>is a </a:t>
            </a:r>
            <a:r>
              <a:rPr sz="1400" spc="-10" dirty="0">
                <a:latin typeface="Arial"/>
                <a:cs typeface="Arial"/>
              </a:rPr>
              <a:t>hyperparameter defines the </a:t>
            </a:r>
            <a:r>
              <a:rPr sz="1400" spc="-5" dirty="0">
                <a:latin typeface="Arial"/>
                <a:cs typeface="Arial"/>
              </a:rPr>
              <a:t>size of </a:t>
            </a:r>
            <a:r>
              <a:rPr sz="1400" spc="-10" dirty="0">
                <a:latin typeface="Arial"/>
                <a:cs typeface="Arial"/>
              </a:rPr>
              <a:t>the hidden user and item features, which  </a:t>
            </a:r>
            <a:r>
              <a:rPr sz="1400" spc="-5" dirty="0">
                <a:latin typeface="Arial"/>
                <a:cs typeface="Arial"/>
              </a:rPr>
              <a:t>means </a:t>
            </a:r>
            <a:r>
              <a:rPr sz="1400" spc="-10" dirty="0">
                <a:latin typeface="Arial"/>
                <a:cs typeface="Arial"/>
              </a:rPr>
              <a:t>now the </a:t>
            </a:r>
            <a:r>
              <a:rPr sz="1400" spc="-5" dirty="0">
                <a:latin typeface="Arial"/>
                <a:cs typeface="Arial"/>
              </a:rPr>
              <a:t>shape of </a:t>
            </a:r>
            <a:r>
              <a:rPr sz="1400" spc="-10" dirty="0">
                <a:latin typeface="Arial"/>
                <a:cs typeface="Arial"/>
              </a:rPr>
              <a:t>transposed user feature </a:t>
            </a:r>
            <a:r>
              <a:rPr sz="1400" spc="-5" dirty="0">
                <a:latin typeface="Arial"/>
                <a:cs typeface="Arial"/>
              </a:rPr>
              <a:t>vector </a:t>
            </a:r>
            <a:r>
              <a:rPr sz="1400" spc="-10" dirty="0">
                <a:latin typeface="Arial"/>
                <a:cs typeface="Arial"/>
              </a:rPr>
              <a:t>and item feature </a:t>
            </a:r>
            <a:r>
              <a:rPr sz="1400" spc="-5" dirty="0">
                <a:latin typeface="Arial"/>
                <a:cs typeface="Arial"/>
              </a:rPr>
              <a:t>vector is </a:t>
            </a:r>
            <a:r>
              <a:rPr sz="1400" spc="-10" dirty="0">
                <a:latin typeface="Arial"/>
                <a:cs typeface="Arial"/>
              </a:rPr>
              <a:t>now 16 </a:t>
            </a:r>
            <a:r>
              <a:rPr sz="1400" spc="-5" dirty="0">
                <a:latin typeface="Arial"/>
                <a:cs typeface="Arial"/>
              </a:rPr>
              <a:t>x</a:t>
            </a:r>
            <a:r>
              <a:rPr sz="1400" spc="1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1.</a:t>
            </a:r>
            <a:endParaRPr sz="1400">
              <a:latin typeface="Arial"/>
              <a:cs typeface="Arial"/>
            </a:endParaRPr>
          </a:p>
          <a:p>
            <a:pPr marL="12700" marR="36195">
              <a:lnSpc>
                <a:spcPts val="1590"/>
              </a:lnSpc>
              <a:spcBef>
                <a:spcPts val="1200"/>
              </a:spcBef>
            </a:pPr>
            <a:r>
              <a:rPr sz="1400" spc="-1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magic </a:t>
            </a:r>
            <a:r>
              <a:rPr sz="1400" spc="-10" dirty="0">
                <a:latin typeface="Arial"/>
                <a:cs typeface="Arial"/>
              </a:rPr>
              <a:t>here </a:t>
            </a:r>
            <a:r>
              <a:rPr sz="1400" spc="-5" dirty="0">
                <a:latin typeface="Arial"/>
                <a:cs typeface="Arial"/>
              </a:rPr>
              <a:t>is </a:t>
            </a:r>
            <a:r>
              <a:rPr sz="1400" spc="-10" dirty="0">
                <a:latin typeface="Arial"/>
                <a:cs typeface="Arial"/>
              </a:rPr>
              <a:t>when we </a:t>
            </a:r>
            <a:r>
              <a:rPr sz="1400" spc="-5" dirty="0">
                <a:latin typeface="Arial"/>
                <a:cs typeface="Arial"/>
              </a:rPr>
              <a:t>multiply </a:t>
            </a:r>
            <a:r>
              <a:rPr sz="1400" spc="-1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row j of </a:t>
            </a:r>
            <a:r>
              <a:rPr sz="1400" spc="165" dirty="0">
                <a:latin typeface="FreeSerif"/>
                <a:cs typeface="FreeSerif"/>
              </a:rPr>
              <a:t>𝑈 </a:t>
            </a:r>
            <a:r>
              <a:rPr sz="1400" spc="-10" dirty="0">
                <a:latin typeface="Arial"/>
                <a:cs typeface="Arial"/>
              </a:rPr>
              <a:t>and </a:t>
            </a:r>
            <a:r>
              <a:rPr sz="1400" spc="-5" dirty="0">
                <a:latin typeface="Arial"/>
                <a:cs typeface="Arial"/>
              </a:rPr>
              <a:t>column k of matrix </a:t>
            </a:r>
            <a:r>
              <a:rPr sz="1400" spc="-370" dirty="0">
                <a:latin typeface="FreeSerif"/>
                <a:cs typeface="FreeSerif"/>
              </a:rPr>
              <a:t>𝐼</a:t>
            </a:r>
            <a:r>
              <a:rPr sz="1400" spc="40" dirty="0">
                <a:latin typeface="FreeSerif"/>
                <a:cs typeface="FreeSerif"/>
              </a:rPr>
              <a:t> </a:t>
            </a:r>
            <a:r>
              <a:rPr sz="1400" spc="-5" dirty="0">
                <a:latin typeface="Arial"/>
                <a:cs typeface="Arial"/>
              </a:rPr>
              <a:t>, </a:t>
            </a:r>
            <a:r>
              <a:rPr sz="1400" spc="-10" dirty="0">
                <a:latin typeface="Arial"/>
                <a:cs typeface="Arial"/>
              </a:rPr>
              <a:t>we </a:t>
            </a:r>
            <a:r>
              <a:rPr sz="1400" spc="-5" dirty="0">
                <a:latin typeface="Arial"/>
                <a:cs typeface="Arial"/>
              </a:rPr>
              <a:t>can </a:t>
            </a:r>
            <a:r>
              <a:rPr sz="1400" spc="-10" dirty="0">
                <a:latin typeface="Arial"/>
                <a:cs typeface="Arial"/>
              </a:rPr>
              <a:t>get an estimation to  the original </a:t>
            </a:r>
            <a:r>
              <a:rPr sz="1400" spc="-5" dirty="0">
                <a:latin typeface="Arial"/>
                <a:cs typeface="Arial"/>
              </a:rPr>
              <a:t>rating </a:t>
            </a:r>
            <a:r>
              <a:rPr sz="1400" spc="-150" dirty="0">
                <a:latin typeface="FreeSerif"/>
                <a:cs typeface="FreeSerif"/>
              </a:rPr>
              <a:t>𝑟̂ </a:t>
            </a:r>
            <a:r>
              <a:rPr sz="1400" spc="-229" dirty="0">
                <a:latin typeface="Arial"/>
                <a:cs typeface="Arial"/>
              </a:rPr>
              <a:t>_</a:t>
            </a:r>
            <a:r>
              <a:rPr sz="1400" spc="-229" dirty="0">
                <a:latin typeface="FreeSerif"/>
                <a:cs typeface="FreeSerif"/>
              </a:rPr>
              <a:t>𝑗𝑘</a:t>
            </a:r>
            <a:r>
              <a:rPr sz="1400" spc="-200" dirty="0">
                <a:latin typeface="FreeSerif"/>
                <a:cs typeface="FreeSerif"/>
              </a:rPr>
              <a:t> 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12700" marR="73660">
              <a:lnSpc>
                <a:spcPts val="1590"/>
              </a:lnSpc>
              <a:spcBef>
                <a:spcPts val="1200"/>
              </a:spcBef>
            </a:pPr>
            <a:r>
              <a:rPr sz="1400" spc="-10" dirty="0">
                <a:latin typeface="Arial"/>
                <a:cs typeface="Arial"/>
              </a:rPr>
              <a:t>For example, </a:t>
            </a:r>
            <a:r>
              <a:rPr sz="1400" spc="-5" dirty="0">
                <a:latin typeface="Arial"/>
                <a:cs typeface="Arial"/>
              </a:rPr>
              <a:t>if </a:t>
            </a:r>
            <a:r>
              <a:rPr sz="1400" spc="-10" dirty="0">
                <a:latin typeface="Arial"/>
                <a:cs typeface="Arial"/>
              </a:rPr>
              <a:t>we preform the dot product user ones </a:t>
            </a:r>
            <a:r>
              <a:rPr sz="1400" spc="-5" dirty="0">
                <a:latin typeface="Arial"/>
                <a:cs typeface="Arial"/>
              </a:rPr>
              <a:t>row vector in </a:t>
            </a:r>
            <a:r>
              <a:rPr sz="1400" spc="165" dirty="0">
                <a:latin typeface="FreeSerif"/>
                <a:cs typeface="FreeSerif"/>
              </a:rPr>
              <a:t>𝑈 </a:t>
            </a:r>
            <a:r>
              <a:rPr sz="1400" spc="-10" dirty="0">
                <a:latin typeface="Arial"/>
                <a:cs typeface="Arial"/>
              </a:rPr>
              <a:t>and item ones </a:t>
            </a:r>
            <a:r>
              <a:rPr sz="1400" spc="-5" dirty="0">
                <a:latin typeface="Arial"/>
                <a:cs typeface="Arial"/>
              </a:rPr>
              <a:t>column vector in </a:t>
            </a:r>
            <a:r>
              <a:rPr sz="1400" spc="-370" dirty="0">
                <a:latin typeface="FreeSerif"/>
                <a:cs typeface="FreeSerif"/>
              </a:rPr>
              <a:t>𝐼</a:t>
            </a:r>
            <a:r>
              <a:rPr sz="1400" spc="40" dirty="0">
                <a:latin typeface="FreeSerif"/>
                <a:cs typeface="FreeSerif"/>
              </a:rPr>
              <a:t> </a:t>
            </a:r>
            <a:r>
              <a:rPr sz="1400" spc="-5" dirty="0">
                <a:latin typeface="Arial"/>
                <a:cs typeface="Arial"/>
              </a:rPr>
              <a:t>,  </a:t>
            </a:r>
            <a:r>
              <a:rPr sz="1400" spc="-10" dirty="0">
                <a:latin typeface="Arial"/>
                <a:cs typeface="Arial"/>
              </a:rPr>
              <a:t>we </a:t>
            </a:r>
            <a:r>
              <a:rPr sz="1400" spc="-5" dirty="0">
                <a:latin typeface="Arial"/>
                <a:cs typeface="Arial"/>
              </a:rPr>
              <a:t>can </a:t>
            </a:r>
            <a:r>
              <a:rPr sz="1400" spc="-10" dirty="0">
                <a:latin typeface="Arial"/>
                <a:cs typeface="Arial"/>
              </a:rPr>
              <a:t>get the </a:t>
            </a:r>
            <a:r>
              <a:rPr sz="1400" spc="-5" dirty="0">
                <a:latin typeface="Arial"/>
                <a:cs typeface="Arial"/>
              </a:rPr>
              <a:t>rating </a:t>
            </a:r>
            <a:r>
              <a:rPr sz="1400" spc="-10" dirty="0">
                <a:latin typeface="Arial"/>
                <a:cs typeface="Arial"/>
              </a:rPr>
              <a:t>estimation </a:t>
            </a:r>
            <a:r>
              <a:rPr sz="1400" spc="-5" dirty="0">
                <a:latin typeface="Arial"/>
                <a:cs typeface="Arial"/>
              </a:rPr>
              <a:t>of </a:t>
            </a:r>
            <a:r>
              <a:rPr sz="1400" spc="-10" dirty="0">
                <a:latin typeface="Arial"/>
                <a:cs typeface="Arial"/>
              </a:rPr>
              <a:t>user one </a:t>
            </a:r>
            <a:r>
              <a:rPr sz="1400" spc="-5" dirty="0">
                <a:latin typeface="Arial"/>
                <a:cs typeface="Arial"/>
              </a:rPr>
              <a:t>to </a:t>
            </a:r>
            <a:r>
              <a:rPr sz="1400" spc="-10" dirty="0">
                <a:latin typeface="Arial"/>
                <a:cs typeface="Arial"/>
              </a:rPr>
              <a:t>item one, which </a:t>
            </a:r>
            <a:r>
              <a:rPr sz="1400" spc="-5" dirty="0">
                <a:latin typeface="Arial"/>
                <a:cs typeface="Arial"/>
              </a:rPr>
              <a:t>is </a:t>
            </a:r>
            <a:r>
              <a:rPr sz="1400" spc="-10" dirty="0">
                <a:latin typeface="Arial"/>
                <a:cs typeface="Arial"/>
              </a:rPr>
              <a:t>the element </a:t>
            </a:r>
            <a:r>
              <a:rPr sz="1400" spc="-5" dirty="0">
                <a:latin typeface="Arial"/>
                <a:cs typeface="Arial"/>
              </a:rPr>
              <a:t>(1, 1) in </a:t>
            </a:r>
            <a:r>
              <a:rPr sz="1400" spc="-10" dirty="0">
                <a:latin typeface="Arial"/>
                <a:cs typeface="Arial"/>
              </a:rPr>
              <a:t>the original  interaction </a:t>
            </a:r>
            <a:r>
              <a:rPr sz="1400" spc="-5" dirty="0">
                <a:latin typeface="Arial"/>
                <a:cs typeface="Arial"/>
              </a:rPr>
              <a:t>matrix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370" dirty="0">
                <a:latin typeface="FreeSerif"/>
                <a:cs typeface="FreeSerif"/>
              </a:rPr>
              <a:t>𝐼</a:t>
            </a:r>
            <a:r>
              <a:rPr sz="1400" spc="35" dirty="0">
                <a:latin typeface="FreeSerif"/>
                <a:cs typeface="FreeSerif"/>
              </a:rPr>
              <a:t> 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811383"/>
            <a:ext cx="9144000" cy="3332479"/>
            <a:chOff x="0" y="1811383"/>
            <a:chExt cx="9144000" cy="3332479"/>
          </a:xfrm>
        </p:grpSpPr>
        <p:sp>
          <p:nvSpPr>
            <p:cNvPr id="3" name="object 3"/>
            <p:cNvSpPr/>
            <p:nvPr/>
          </p:nvSpPr>
          <p:spPr>
            <a:xfrm>
              <a:off x="0" y="4891589"/>
              <a:ext cx="9144000" cy="252095"/>
            </a:xfrm>
            <a:custGeom>
              <a:avLst/>
              <a:gdLst/>
              <a:ahLst/>
              <a:cxnLst/>
              <a:rect l="l" t="t" r="r" b="b"/>
              <a:pathLst>
                <a:path w="9144000" h="252095">
                  <a:moveTo>
                    <a:pt x="9143981" y="251999"/>
                  </a:moveTo>
                  <a:lnTo>
                    <a:pt x="0" y="251999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251999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399" y="1811383"/>
              <a:ext cx="8839182" cy="23557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693800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2. CF </a:t>
            </a:r>
            <a:r>
              <a:rPr spc="-10" dirty="0"/>
              <a:t>using Non-negative </a:t>
            </a:r>
            <a:r>
              <a:rPr spc="-5" dirty="0"/>
              <a:t>Matrix</a:t>
            </a:r>
            <a:r>
              <a:rPr spc="5" dirty="0"/>
              <a:t> </a:t>
            </a:r>
            <a:r>
              <a:rPr spc="-15" dirty="0"/>
              <a:t>Factorization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176393"/>
            <a:ext cx="9144000" cy="1967230"/>
            <a:chOff x="0" y="3176393"/>
            <a:chExt cx="9144000" cy="1967230"/>
          </a:xfrm>
        </p:grpSpPr>
        <p:sp>
          <p:nvSpPr>
            <p:cNvPr id="3" name="object 3"/>
            <p:cNvSpPr/>
            <p:nvPr/>
          </p:nvSpPr>
          <p:spPr>
            <a:xfrm>
              <a:off x="1165797" y="3503793"/>
              <a:ext cx="5180539" cy="13806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706261" y="3176393"/>
              <a:ext cx="1313897" cy="17080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71164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2. CF </a:t>
            </a:r>
            <a:r>
              <a:rPr spc="-10" dirty="0"/>
              <a:t>using Non-negative </a:t>
            </a:r>
            <a:r>
              <a:rPr spc="-5" dirty="0"/>
              <a:t>Matrix </a:t>
            </a:r>
            <a:r>
              <a:rPr spc="-15" dirty="0"/>
              <a:t>Factorization </a:t>
            </a:r>
            <a:r>
              <a:rPr spc="-5" dirty="0"/>
              <a:t>- </a:t>
            </a:r>
            <a:r>
              <a:rPr spc="-5" dirty="0">
                <a:solidFill>
                  <a:srgbClr val="7E6000"/>
                </a:solidFill>
              </a:rPr>
              <a:t> </a:t>
            </a:r>
            <a:r>
              <a:rPr spc="-10" dirty="0">
                <a:solidFill>
                  <a:srgbClr val="7E6000"/>
                </a:solidFill>
              </a:rPr>
              <a:t>Pipeline </a:t>
            </a:r>
            <a:r>
              <a:rPr spc="-5" dirty="0"/>
              <a:t>&amp;</a:t>
            </a:r>
            <a:r>
              <a:rPr spc="30" dirty="0"/>
              <a:t> </a:t>
            </a:r>
            <a:r>
              <a:rPr spc="-10" dirty="0">
                <a:solidFill>
                  <a:srgbClr val="970000"/>
                </a:solidFill>
              </a:rPr>
              <a:t>Result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71886" y="1354279"/>
            <a:ext cx="4193540" cy="525780"/>
            <a:chOff x="671886" y="1354279"/>
            <a:chExt cx="4193540" cy="525780"/>
          </a:xfrm>
        </p:grpSpPr>
        <p:sp>
          <p:nvSpPr>
            <p:cNvPr id="7" name="object 7"/>
            <p:cNvSpPr/>
            <p:nvPr/>
          </p:nvSpPr>
          <p:spPr>
            <a:xfrm>
              <a:off x="671886" y="1354447"/>
              <a:ext cx="2379980" cy="525145"/>
            </a:xfrm>
            <a:custGeom>
              <a:avLst/>
              <a:gdLst/>
              <a:ahLst/>
              <a:cxnLst/>
              <a:rect l="l" t="t" r="r" b="b"/>
              <a:pathLst>
                <a:path w="2379980" h="525144">
                  <a:moveTo>
                    <a:pt x="2117033" y="525096"/>
                  </a:moveTo>
                  <a:lnTo>
                    <a:pt x="0" y="525096"/>
                  </a:lnTo>
                  <a:lnTo>
                    <a:pt x="0" y="0"/>
                  </a:lnTo>
                  <a:lnTo>
                    <a:pt x="2117033" y="0"/>
                  </a:lnTo>
                  <a:lnTo>
                    <a:pt x="2379582" y="262549"/>
                  </a:lnTo>
                  <a:lnTo>
                    <a:pt x="2117033" y="525096"/>
                  </a:lnTo>
                  <a:close/>
                </a:path>
              </a:pathLst>
            </a:custGeom>
            <a:solidFill>
              <a:srgbClr val="830D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47169" y="1354279"/>
              <a:ext cx="2218055" cy="525145"/>
            </a:xfrm>
            <a:custGeom>
              <a:avLst/>
              <a:gdLst/>
              <a:ahLst/>
              <a:cxnLst/>
              <a:rect l="l" t="t" r="r" b="b"/>
              <a:pathLst>
                <a:path w="2218054" h="525144">
                  <a:moveTo>
                    <a:pt x="1955246" y="525096"/>
                  </a:moveTo>
                  <a:lnTo>
                    <a:pt x="0" y="525096"/>
                  </a:lnTo>
                  <a:lnTo>
                    <a:pt x="262549" y="262549"/>
                  </a:lnTo>
                  <a:lnTo>
                    <a:pt x="0" y="0"/>
                  </a:lnTo>
                  <a:lnTo>
                    <a:pt x="1955246" y="0"/>
                  </a:lnTo>
                  <a:lnTo>
                    <a:pt x="2217795" y="262549"/>
                  </a:lnTo>
                  <a:lnTo>
                    <a:pt x="1955246" y="525096"/>
                  </a:lnTo>
                  <a:close/>
                </a:path>
              </a:pathLst>
            </a:custGeom>
            <a:solidFill>
              <a:srgbClr val="AC11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78346" y="2079636"/>
            <a:ext cx="1266825" cy="553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90"/>
              </a:spcBef>
            </a:pP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User </a:t>
            </a:r>
            <a:r>
              <a:rPr sz="1100" dirty="0">
                <a:solidFill>
                  <a:srgbClr val="151515"/>
                </a:solidFill>
                <a:latin typeface="Arial"/>
                <a:cs typeface="Arial"/>
              </a:rPr>
              <a:t>- </a:t>
            </a: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item </a:t>
            </a:r>
            <a:r>
              <a:rPr sz="1100" dirty="0">
                <a:solidFill>
                  <a:srgbClr val="151515"/>
                </a:solidFill>
                <a:latin typeface="Arial"/>
                <a:cs typeface="Arial"/>
              </a:rPr>
              <a:t>- rating</a:t>
            </a:r>
            <a:r>
              <a:rPr sz="1100" spc="-10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51515"/>
                </a:solidFill>
                <a:latin typeface="Arial"/>
                <a:cs typeface="Arial"/>
              </a:rPr>
              <a:t>-  </a:t>
            </a:r>
            <a:r>
              <a:rPr sz="1100" spc="-5" dirty="0">
                <a:solidFill>
                  <a:srgbClr val="151515"/>
                </a:solidFill>
                <a:latin typeface="Arial"/>
                <a:cs typeface="Arial"/>
              </a:rPr>
              <a:t>dataframe: </a:t>
            </a:r>
            <a:r>
              <a:rPr sz="800" spc="-5" dirty="0">
                <a:solidFill>
                  <a:srgbClr val="151515"/>
                </a:solidFill>
                <a:latin typeface="Courier New"/>
                <a:cs typeface="Courier New"/>
              </a:rPr>
              <a:t>user_id,  item,</a:t>
            </a:r>
            <a:r>
              <a:rPr sz="800" spc="-10" dirty="0">
                <a:solidFill>
                  <a:srgbClr val="151515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151515"/>
                </a:solidFill>
                <a:latin typeface="Courier New"/>
                <a:cs typeface="Courier New"/>
              </a:rPr>
              <a:t>rating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19461" y="1387467"/>
            <a:ext cx="10712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Decomposed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92475" y="1597016"/>
            <a:ext cx="5270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matrix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37300" y="2075318"/>
            <a:ext cx="151193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spc="-5" dirty="0">
                <a:latin typeface="Roboto"/>
                <a:cs typeface="Roboto"/>
              </a:rPr>
              <a:t>Use </a:t>
            </a:r>
            <a:r>
              <a:rPr sz="1200" i="1" dirty="0">
                <a:latin typeface="Roboto"/>
                <a:cs typeface="Roboto"/>
              </a:rPr>
              <a:t>surprise </a:t>
            </a:r>
            <a:r>
              <a:rPr sz="1200" spc="-10" dirty="0">
                <a:latin typeface="Roboto"/>
                <a:cs typeface="Roboto"/>
              </a:rPr>
              <a:t>library to  </a:t>
            </a:r>
            <a:r>
              <a:rPr sz="1200" spc="-5" dirty="0">
                <a:latin typeface="Roboto"/>
                <a:cs typeface="Roboto"/>
              </a:rPr>
              <a:t>decompose </a:t>
            </a:r>
            <a:r>
              <a:rPr sz="1200" spc="-10" dirty="0">
                <a:latin typeface="Roboto"/>
                <a:cs typeface="Roboto"/>
              </a:rPr>
              <a:t>full  </a:t>
            </a:r>
            <a:r>
              <a:rPr sz="1200" spc="-5" dirty="0">
                <a:latin typeface="Roboto"/>
                <a:cs typeface="Roboto"/>
              </a:rPr>
              <a:t>matrix </a:t>
            </a:r>
            <a:r>
              <a:rPr sz="1200" spc="-10" dirty="0">
                <a:latin typeface="Roboto"/>
                <a:cs typeface="Roboto"/>
              </a:rPr>
              <a:t>to </a:t>
            </a:r>
            <a:r>
              <a:rPr sz="1200" spc="-5" dirty="0">
                <a:latin typeface="Roboto"/>
                <a:cs typeface="Roboto"/>
              </a:rPr>
              <a:t>two </a:t>
            </a:r>
            <a:r>
              <a:rPr sz="1200" spc="-10" dirty="0">
                <a:latin typeface="Roboto"/>
                <a:cs typeface="Roboto"/>
              </a:rPr>
              <a:t>smaller  </a:t>
            </a:r>
            <a:r>
              <a:rPr sz="1200" spc="-5" dirty="0">
                <a:latin typeface="Roboto"/>
                <a:cs typeface="Roboto"/>
              </a:rPr>
              <a:t>and denser ones:</a:t>
            </a:r>
            <a:r>
              <a:rPr sz="1200" spc="-75" dirty="0">
                <a:latin typeface="Roboto"/>
                <a:cs typeface="Roboto"/>
              </a:rPr>
              <a:t> </a:t>
            </a:r>
            <a:r>
              <a:rPr sz="1200" spc="-10" dirty="0">
                <a:latin typeface="Roboto"/>
                <a:cs typeface="Roboto"/>
              </a:rPr>
              <a:t>user  </a:t>
            </a:r>
            <a:r>
              <a:rPr sz="1200" spc="-5" dirty="0">
                <a:latin typeface="Roboto"/>
                <a:cs typeface="Roboto"/>
              </a:rPr>
              <a:t>matrix and </a:t>
            </a:r>
            <a:r>
              <a:rPr sz="1200" spc="-10" dirty="0">
                <a:latin typeface="Roboto"/>
                <a:cs typeface="Roboto"/>
              </a:rPr>
              <a:t>item  matrix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50641" y="1354279"/>
            <a:ext cx="4022090" cy="525145"/>
            <a:chOff x="4450641" y="1354279"/>
            <a:chExt cx="4022090" cy="525145"/>
          </a:xfrm>
        </p:grpSpPr>
        <p:sp>
          <p:nvSpPr>
            <p:cNvPr id="14" name="object 14"/>
            <p:cNvSpPr/>
            <p:nvPr/>
          </p:nvSpPr>
          <p:spPr>
            <a:xfrm>
              <a:off x="4450641" y="1354279"/>
              <a:ext cx="2218055" cy="525145"/>
            </a:xfrm>
            <a:custGeom>
              <a:avLst/>
              <a:gdLst/>
              <a:ahLst/>
              <a:cxnLst/>
              <a:rect l="l" t="t" r="r" b="b"/>
              <a:pathLst>
                <a:path w="2218054" h="525144">
                  <a:moveTo>
                    <a:pt x="1955246" y="525096"/>
                  </a:moveTo>
                  <a:lnTo>
                    <a:pt x="0" y="525096"/>
                  </a:lnTo>
                  <a:lnTo>
                    <a:pt x="262549" y="262549"/>
                  </a:lnTo>
                  <a:lnTo>
                    <a:pt x="0" y="0"/>
                  </a:lnTo>
                  <a:lnTo>
                    <a:pt x="1955246" y="0"/>
                  </a:lnTo>
                  <a:lnTo>
                    <a:pt x="2217795" y="262549"/>
                  </a:lnTo>
                  <a:lnTo>
                    <a:pt x="1955246" y="525096"/>
                  </a:lnTo>
                  <a:close/>
                </a:path>
              </a:pathLst>
            </a:custGeom>
            <a:solidFill>
              <a:srgbClr val="B6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54312" y="1354279"/>
              <a:ext cx="2218055" cy="525145"/>
            </a:xfrm>
            <a:custGeom>
              <a:avLst/>
              <a:gdLst/>
              <a:ahLst/>
              <a:cxnLst/>
              <a:rect l="l" t="t" r="r" b="b"/>
              <a:pathLst>
                <a:path w="2218054" h="525144">
                  <a:moveTo>
                    <a:pt x="1955246" y="525096"/>
                  </a:moveTo>
                  <a:lnTo>
                    <a:pt x="0" y="525096"/>
                  </a:lnTo>
                  <a:lnTo>
                    <a:pt x="262549" y="262549"/>
                  </a:lnTo>
                  <a:lnTo>
                    <a:pt x="0" y="0"/>
                  </a:lnTo>
                  <a:lnTo>
                    <a:pt x="1955246" y="0"/>
                  </a:lnTo>
                  <a:lnTo>
                    <a:pt x="2217795" y="262549"/>
                  </a:lnTo>
                  <a:lnTo>
                    <a:pt x="1955246" y="525096"/>
                  </a:lnTo>
                  <a:close/>
                </a:path>
              </a:pathLst>
            </a:custGeom>
            <a:solidFill>
              <a:srgbClr val="C3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15750" y="1492413"/>
            <a:ext cx="6360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6360" algn="l"/>
                <a:tab pos="5546090" algn="l"/>
              </a:tabLst>
            </a:pPr>
            <a:r>
              <a:rPr sz="1400" spc="-5" dirty="0">
                <a:solidFill>
                  <a:srgbClr val="FFFFFF"/>
                </a:solidFill>
                <a:latin typeface="Roboto"/>
                <a:cs typeface="Roboto"/>
              </a:rPr>
              <a:t>Raw data	Model	</a:t>
            </a: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Prediction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71154" y="2075318"/>
            <a:ext cx="147383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spc="-5" dirty="0">
                <a:latin typeface="Roboto"/>
                <a:cs typeface="Roboto"/>
              </a:rPr>
              <a:t>Dot </a:t>
            </a:r>
            <a:r>
              <a:rPr sz="1200" spc="-10" dirty="0">
                <a:latin typeface="Roboto"/>
                <a:cs typeface="Roboto"/>
              </a:rPr>
              <a:t>product </a:t>
            </a:r>
            <a:r>
              <a:rPr sz="1200" spc="-5" dirty="0">
                <a:latin typeface="Roboto"/>
                <a:cs typeface="Roboto"/>
              </a:rPr>
              <a:t>each </a:t>
            </a:r>
            <a:r>
              <a:rPr sz="1200" spc="-10" dirty="0">
                <a:latin typeface="Roboto"/>
                <a:cs typeface="Roboto"/>
              </a:rPr>
              <a:t>row  </a:t>
            </a:r>
            <a:r>
              <a:rPr sz="1200" spc="-5" dirty="0">
                <a:latin typeface="Roboto"/>
                <a:cs typeface="Roboto"/>
              </a:rPr>
              <a:t>in user matrix </a:t>
            </a:r>
            <a:r>
              <a:rPr sz="1200" spc="-10" dirty="0">
                <a:latin typeface="Roboto"/>
                <a:cs typeface="Roboto"/>
              </a:rPr>
              <a:t>with  </a:t>
            </a:r>
            <a:r>
              <a:rPr sz="1200" spc="-5" dirty="0">
                <a:latin typeface="Roboto"/>
                <a:cs typeface="Roboto"/>
              </a:rPr>
              <a:t>each column in </a:t>
            </a:r>
            <a:r>
              <a:rPr sz="1200" spc="-10" dirty="0">
                <a:latin typeface="Roboto"/>
                <a:cs typeface="Roboto"/>
              </a:rPr>
              <a:t>item  matrix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04999" y="2075318"/>
            <a:ext cx="137287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spc="-10" dirty="0">
                <a:latin typeface="Roboto"/>
                <a:cs typeface="Roboto"/>
              </a:rPr>
              <a:t>Make prediction by  </a:t>
            </a:r>
            <a:r>
              <a:rPr sz="1200" spc="-5" dirty="0">
                <a:latin typeface="Roboto"/>
                <a:cs typeface="Roboto"/>
              </a:rPr>
              <a:t>test data, use</a:t>
            </a:r>
            <a:r>
              <a:rPr sz="1200" spc="-75" dirty="0">
                <a:latin typeface="Roboto"/>
                <a:cs typeface="Roboto"/>
              </a:rPr>
              <a:t> </a:t>
            </a:r>
            <a:r>
              <a:rPr sz="1200" spc="-10" dirty="0">
                <a:latin typeface="Roboto"/>
                <a:cs typeface="Roboto"/>
              </a:rPr>
              <a:t>RMSE  </a:t>
            </a:r>
            <a:r>
              <a:rPr sz="1200" spc="-5" dirty="0">
                <a:latin typeface="Roboto"/>
                <a:cs typeface="Roboto"/>
              </a:rPr>
              <a:t>metric </a:t>
            </a:r>
            <a:r>
              <a:rPr sz="1200" spc="-10" dirty="0">
                <a:latin typeface="Roboto"/>
                <a:cs typeface="Roboto"/>
              </a:rPr>
              <a:t>to evaluate  </a:t>
            </a:r>
            <a:r>
              <a:rPr sz="1200" spc="-5" dirty="0">
                <a:latin typeface="Roboto"/>
                <a:cs typeface="Roboto"/>
              </a:rPr>
              <a:t>model</a:t>
            </a:r>
            <a:r>
              <a:rPr sz="1200" spc="-55" dirty="0">
                <a:latin typeface="Roboto"/>
                <a:cs typeface="Roboto"/>
              </a:rPr>
              <a:t> </a:t>
            </a:r>
            <a:r>
              <a:rPr sz="1200" spc="-5" dirty="0">
                <a:latin typeface="Roboto"/>
                <a:cs typeface="Roboto"/>
              </a:rPr>
              <a:t>performance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709485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Capstone </a:t>
            </a:r>
            <a:r>
              <a:rPr spc="-5" dirty="0"/>
              <a:t>Overview - Machine </a:t>
            </a:r>
            <a:r>
              <a:rPr spc="-10" dirty="0"/>
              <a:t>learning</a:t>
            </a:r>
            <a:r>
              <a:rPr spc="-25" dirty="0"/>
              <a:t> </a:t>
            </a:r>
            <a:r>
              <a:rPr spc="-10" dirty="0"/>
              <a:t>pipeline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7638" y="1269372"/>
            <a:ext cx="7665720" cy="254952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66395" indent="-35433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366395" algn="l"/>
                <a:tab pos="367030" algn="l"/>
              </a:tabLst>
            </a:pP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Collecting and understanding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 data</a:t>
            </a:r>
            <a:endParaRPr sz="1200">
              <a:latin typeface="Roboto"/>
              <a:cs typeface="Roboto"/>
            </a:endParaRPr>
          </a:p>
          <a:p>
            <a:pPr marL="366395" indent="-354330">
              <a:lnSpc>
                <a:spcPct val="100000"/>
              </a:lnSpc>
              <a:spcBef>
                <a:spcPts val="215"/>
              </a:spcBef>
              <a:buAutoNum type="arabicPeriod"/>
              <a:tabLst>
                <a:tab pos="366395" algn="l"/>
                <a:tab pos="367030" algn="l"/>
              </a:tabLst>
            </a:pP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Performing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exploratory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data analysis on online course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enrollments</a:t>
            </a:r>
            <a:r>
              <a:rPr sz="1200" dirty="0">
                <a:solidFill>
                  <a:srgbClr val="212428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datasets</a:t>
            </a:r>
            <a:endParaRPr sz="1200">
              <a:latin typeface="Roboto"/>
              <a:cs typeface="Roboto"/>
            </a:endParaRPr>
          </a:p>
          <a:p>
            <a:pPr marL="366395" indent="-354330">
              <a:lnSpc>
                <a:spcPct val="100000"/>
              </a:lnSpc>
              <a:spcBef>
                <a:spcPts val="215"/>
              </a:spcBef>
              <a:buAutoNum type="arabicPeriod"/>
              <a:tabLst>
                <a:tab pos="366395" algn="l"/>
                <a:tab pos="367030" algn="l"/>
              </a:tabLst>
            </a:pP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Extracting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Bag of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Words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(BoW)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features from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course textual</a:t>
            </a:r>
            <a:r>
              <a:rPr sz="1200" spc="15" dirty="0">
                <a:solidFill>
                  <a:srgbClr val="212428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content</a:t>
            </a:r>
            <a:endParaRPr sz="1200">
              <a:latin typeface="Roboto"/>
              <a:cs typeface="Roboto"/>
            </a:endParaRPr>
          </a:p>
          <a:p>
            <a:pPr marL="366395" indent="-354330">
              <a:lnSpc>
                <a:spcPct val="100000"/>
              </a:lnSpc>
              <a:spcBef>
                <a:spcPts val="215"/>
              </a:spcBef>
              <a:buAutoNum type="arabicPeriod"/>
              <a:tabLst>
                <a:tab pos="366395" algn="l"/>
                <a:tab pos="367030" algn="l"/>
              </a:tabLst>
            </a:pP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Calculating course similarity using BoW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 features</a:t>
            </a:r>
            <a:endParaRPr sz="1200">
              <a:latin typeface="Roboto"/>
              <a:cs typeface="Roboto"/>
            </a:endParaRPr>
          </a:p>
          <a:p>
            <a:pPr marL="366395" marR="300990" indent="-354330">
              <a:lnSpc>
                <a:spcPct val="114999"/>
              </a:lnSpc>
              <a:buAutoNum type="arabicPeriod"/>
              <a:tabLst>
                <a:tab pos="366395" algn="l"/>
                <a:tab pos="367030" algn="l"/>
              </a:tabLst>
            </a:pP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Building content-based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recommender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systems using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various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unsupervised learning algorithms, such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as:  Distance/Similarity measurements, K-means,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Principal Component Analysis (PCA),</a:t>
            </a:r>
            <a:r>
              <a:rPr sz="1200" spc="20" dirty="0">
                <a:solidFill>
                  <a:srgbClr val="212428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etc.</a:t>
            </a:r>
            <a:endParaRPr sz="1200">
              <a:latin typeface="Roboto"/>
              <a:cs typeface="Roboto"/>
            </a:endParaRPr>
          </a:p>
          <a:p>
            <a:pPr marL="366395" indent="-354330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366395" algn="l"/>
                <a:tab pos="367030" algn="l"/>
              </a:tabLst>
            </a:pP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Building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collaborative-ﬁltering recommender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systems using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various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supervised learning</a:t>
            </a:r>
            <a:r>
              <a:rPr sz="1200" spc="45" dirty="0">
                <a:solidFill>
                  <a:srgbClr val="212428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algorithms</a:t>
            </a:r>
            <a:endParaRPr sz="1200">
              <a:latin typeface="Roboto"/>
              <a:cs typeface="Roboto"/>
            </a:endParaRPr>
          </a:p>
          <a:p>
            <a:pPr marL="366395" marR="5080">
              <a:lnSpc>
                <a:spcPct val="114999"/>
              </a:lnSpc>
            </a:pP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K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Nearest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Neighbors,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Non-negative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Matrix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Factorization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(NMF),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Neural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Networks, Linear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Regression, Logistic  Regression, RandomForest,</a:t>
            </a:r>
            <a:r>
              <a:rPr sz="1200" dirty="0">
                <a:solidFill>
                  <a:srgbClr val="212428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etc.</a:t>
            </a:r>
            <a:endParaRPr sz="1200">
              <a:latin typeface="Roboto"/>
              <a:cs typeface="Roboto"/>
            </a:endParaRPr>
          </a:p>
          <a:p>
            <a:pPr marL="366395" marR="68580" indent="-354330">
              <a:lnSpc>
                <a:spcPct val="114999"/>
              </a:lnSpc>
              <a:buAutoNum type="arabicPeriod" startAt="7"/>
              <a:tabLst>
                <a:tab pos="366395" algn="l"/>
                <a:tab pos="367030" algn="l"/>
              </a:tabLst>
            </a:pP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Deploying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and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demonstrate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modeling via </a:t>
            </a:r>
            <a:r>
              <a:rPr sz="1200" dirty="0">
                <a:solidFill>
                  <a:srgbClr val="212428"/>
                </a:solidFill>
                <a:latin typeface="Roboto"/>
                <a:cs typeface="Roboto"/>
              </a:rPr>
              <a:t>a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web app built with </a:t>
            </a:r>
            <a:r>
              <a:rPr sz="1050" spc="-5" dirty="0">
                <a:solidFill>
                  <a:srgbClr val="E83D8C"/>
                </a:solidFill>
                <a:latin typeface="Courier New"/>
                <a:cs typeface="Courier New"/>
              </a:rPr>
              <a:t>streamlit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. </a:t>
            </a:r>
            <a:r>
              <a:rPr sz="1050" spc="-5" dirty="0">
                <a:solidFill>
                  <a:srgbClr val="E83D8C"/>
                </a:solidFill>
                <a:latin typeface="Courier New"/>
                <a:cs typeface="Courier New"/>
              </a:rPr>
              <a:t>Streamlit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is an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open-source app  framework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for Machine Learning and Data Science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to </a:t>
            </a: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quickly</a:t>
            </a:r>
            <a:r>
              <a:rPr sz="1200" dirty="0">
                <a:solidFill>
                  <a:srgbClr val="212428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demonstration.</a:t>
            </a:r>
            <a:endParaRPr sz="1200">
              <a:latin typeface="Roboto"/>
              <a:cs typeface="Roboto"/>
            </a:endParaRPr>
          </a:p>
          <a:p>
            <a:pPr marL="366395" indent="-354330">
              <a:lnSpc>
                <a:spcPct val="100000"/>
              </a:lnSpc>
              <a:spcBef>
                <a:spcPts val="215"/>
              </a:spcBef>
              <a:buAutoNum type="arabicPeriod" startAt="7"/>
              <a:tabLst>
                <a:tab pos="366395" algn="l"/>
                <a:tab pos="367030" algn="l"/>
              </a:tabLst>
            </a:pPr>
            <a:r>
              <a:rPr sz="1200" spc="-5" dirty="0">
                <a:solidFill>
                  <a:srgbClr val="212428"/>
                </a:solidFill>
                <a:latin typeface="Roboto"/>
                <a:cs typeface="Roboto"/>
              </a:rPr>
              <a:t>Reporting in</a:t>
            </a:r>
            <a:r>
              <a:rPr sz="1200" spc="-10" dirty="0">
                <a:solidFill>
                  <a:srgbClr val="212428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212428"/>
                </a:solidFill>
                <a:latin typeface="Roboto"/>
                <a:cs typeface="Roboto"/>
              </a:rPr>
              <a:t>paper.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2895" y="2249795"/>
            <a:ext cx="4698190" cy="2622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4" y="469307"/>
            <a:ext cx="768540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>
                <a:solidFill>
                  <a:srgbClr val="2A3890"/>
                </a:solidFill>
                <a:latin typeface="Roboto"/>
                <a:cs typeface="Roboto"/>
              </a:rPr>
              <a:t>3. Course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Rating Prediction using </a:t>
            </a:r>
            <a:r>
              <a:rPr sz="2700" spc="-15" dirty="0">
                <a:solidFill>
                  <a:srgbClr val="2A3890"/>
                </a:solidFill>
                <a:latin typeface="Roboto"/>
                <a:cs typeface="Roboto"/>
              </a:rPr>
              <a:t>Neural</a:t>
            </a:r>
            <a:r>
              <a:rPr sz="2700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Networks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899" y="1200090"/>
            <a:ext cx="7896225" cy="949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3985">
              <a:lnSpc>
                <a:spcPct val="1149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The goal is to </a:t>
            </a:r>
            <a:r>
              <a:rPr sz="1100" dirty="0">
                <a:latin typeface="Arial"/>
                <a:cs typeface="Arial"/>
              </a:rPr>
              <a:t>create a </a:t>
            </a:r>
            <a:r>
              <a:rPr sz="1100" spc="-5" dirty="0">
                <a:latin typeface="Arial"/>
                <a:cs typeface="Arial"/>
              </a:rPr>
              <a:t>neural network </a:t>
            </a:r>
            <a:r>
              <a:rPr sz="1100" dirty="0">
                <a:latin typeface="Arial"/>
                <a:cs typeface="Arial"/>
              </a:rPr>
              <a:t>structure </a:t>
            </a:r>
            <a:r>
              <a:rPr sz="1100" spc="-5" dirty="0">
                <a:latin typeface="Arial"/>
                <a:cs typeface="Arial"/>
              </a:rPr>
              <a:t>that </a:t>
            </a:r>
            <a:r>
              <a:rPr sz="1100" dirty="0">
                <a:latin typeface="Arial"/>
                <a:cs typeface="Arial"/>
              </a:rPr>
              <a:t>can </a:t>
            </a:r>
            <a:r>
              <a:rPr sz="1100" spc="-5" dirty="0">
                <a:latin typeface="Arial"/>
                <a:cs typeface="Arial"/>
              </a:rPr>
              <a:t>take the user and item one-hot </a:t>
            </a:r>
            <a:r>
              <a:rPr sz="1100" dirty="0">
                <a:latin typeface="Arial"/>
                <a:cs typeface="Arial"/>
              </a:rPr>
              <a:t>vectors </a:t>
            </a:r>
            <a:r>
              <a:rPr sz="1100" spc="-5" dirty="0">
                <a:latin typeface="Arial"/>
                <a:cs typeface="Arial"/>
              </a:rPr>
              <a:t>as inputs and outputs </a:t>
            </a:r>
            <a:r>
              <a:rPr sz="1100" dirty="0">
                <a:latin typeface="Arial"/>
                <a:cs typeface="Arial"/>
              </a:rPr>
              <a:t>a rating  </a:t>
            </a:r>
            <a:r>
              <a:rPr sz="1100" spc="-5" dirty="0">
                <a:latin typeface="Arial"/>
                <a:cs typeface="Arial"/>
              </a:rPr>
              <a:t>estimation or the probability of interaction </a:t>
            </a:r>
            <a:r>
              <a:rPr sz="1100" dirty="0">
                <a:latin typeface="Arial"/>
                <a:cs typeface="Arial"/>
              </a:rPr>
              <a:t>(such </a:t>
            </a:r>
            <a:r>
              <a:rPr sz="1100" spc="-5" dirty="0">
                <a:latin typeface="Arial"/>
                <a:cs typeface="Arial"/>
              </a:rPr>
              <a:t>as the probability of </a:t>
            </a:r>
            <a:r>
              <a:rPr sz="1100" dirty="0">
                <a:latin typeface="Arial"/>
                <a:cs typeface="Arial"/>
              </a:rPr>
              <a:t>completing 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course).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</a:pPr>
            <a:r>
              <a:rPr sz="1100" spc="-5" dirty="0">
                <a:latin typeface="Arial"/>
                <a:cs typeface="Arial"/>
              </a:rPr>
              <a:t>While training and updating the weights in the neural network, its hidden layers </a:t>
            </a:r>
            <a:r>
              <a:rPr sz="1100" dirty="0">
                <a:latin typeface="Arial"/>
                <a:cs typeface="Arial"/>
              </a:rPr>
              <a:t>should </a:t>
            </a:r>
            <a:r>
              <a:rPr sz="1100" spc="-5" dirty="0">
                <a:latin typeface="Arial"/>
                <a:cs typeface="Arial"/>
              </a:rPr>
              <a:t>be able to </a:t>
            </a:r>
            <a:r>
              <a:rPr sz="1100" dirty="0">
                <a:latin typeface="Arial"/>
                <a:cs typeface="Arial"/>
              </a:rPr>
              <a:t>capture </a:t>
            </a:r>
            <a:r>
              <a:rPr sz="1100" spc="-5" dirty="0">
                <a:latin typeface="Arial"/>
                <a:cs typeface="Arial"/>
              </a:rPr>
              <a:t>the pattern or features  for each user and item. Based on this idea, we </a:t>
            </a:r>
            <a:r>
              <a:rPr sz="1100" dirty="0">
                <a:latin typeface="Arial"/>
                <a:cs typeface="Arial"/>
              </a:rPr>
              <a:t>can </a:t>
            </a:r>
            <a:r>
              <a:rPr sz="1100" spc="-5" dirty="0">
                <a:latin typeface="Arial"/>
                <a:cs typeface="Arial"/>
              </a:rPr>
              <a:t>design </a:t>
            </a:r>
            <a:r>
              <a:rPr sz="1100" dirty="0">
                <a:latin typeface="Arial"/>
                <a:cs typeface="Arial"/>
              </a:rPr>
              <a:t>a simple </a:t>
            </a:r>
            <a:r>
              <a:rPr sz="1100" spc="-5" dirty="0">
                <a:latin typeface="Arial"/>
                <a:cs typeface="Arial"/>
              </a:rPr>
              <a:t>neural network architecture like 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following: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768540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3. Course </a:t>
            </a:r>
            <a:r>
              <a:rPr spc="-10" dirty="0"/>
              <a:t>Rating Prediction using </a:t>
            </a:r>
            <a:r>
              <a:rPr spc="-15" dirty="0"/>
              <a:t>Neural</a:t>
            </a:r>
            <a:r>
              <a:rPr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599" y="1225236"/>
            <a:ext cx="2113280" cy="1233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Model:</a:t>
            </a:r>
            <a:endParaRPr sz="1100">
              <a:latin typeface="Arial"/>
              <a:cs typeface="Arial"/>
            </a:endParaRPr>
          </a:p>
          <a:p>
            <a:pPr marL="457200" indent="-313055">
              <a:lnSpc>
                <a:spcPct val="100000"/>
              </a:lnSpc>
              <a:spcBef>
                <a:spcPts val="795"/>
              </a:spcBef>
              <a:buChar char="●"/>
              <a:tabLst>
                <a:tab pos="456565" algn="l"/>
                <a:tab pos="457200" algn="l"/>
              </a:tabLst>
            </a:pPr>
            <a:r>
              <a:rPr sz="1100" spc="-5" dirty="0">
                <a:latin typeface="Arial"/>
                <a:cs typeface="Arial"/>
              </a:rPr>
              <a:t>Optimizer: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Adam</a:t>
            </a:r>
            <a:endParaRPr sz="1100">
              <a:latin typeface="Arial"/>
              <a:cs typeface="Arial"/>
            </a:endParaRPr>
          </a:p>
          <a:p>
            <a:pPr marL="457200" indent="-313055">
              <a:lnSpc>
                <a:spcPct val="100000"/>
              </a:lnSpc>
              <a:spcBef>
                <a:spcPts val="200"/>
              </a:spcBef>
              <a:buChar char="●"/>
              <a:tabLst>
                <a:tab pos="456565" algn="l"/>
                <a:tab pos="457200" algn="l"/>
              </a:tabLst>
            </a:pPr>
            <a:r>
              <a:rPr sz="1100" spc="-5" dirty="0">
                <a:latin typeface="Arial"/>
                <a:cs typeface="Arial"/>
              </a:rPr>
              <a:t>Loss: </a:t>
            </a:r>
            <a:r>
              <a:rPr sz="1100" dirty="0">
                <a:latin typeface="Arial"/>
                <a:cs typeface="Arial"/>
              </a:rPr>
              <a:t>Mean </a:t>
            </a:r>
            <a:r>
              <a:rPr sz="1100" spc="-5" dirty="0">
                <a:latin typeface="Arial"/>
                <a:cs typeface="Arial"/>
              </a:rPr>
              <a:t>Square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Error</a:t>
            </a:r>
            <a:endParaRPr sz="1100">
              <a:latin typeface="Arial"/>
              <a:cs typeface="Arial"/>
            </a:endParaRPr>
          </a:p>
          <a:p>
            <a:pPr marL="457200" indent="-313055">
              <a:lnSpc>
                <a:spcPct val="100000"/>
              </a:lnSpc>
              <a:spcBef>
                <a:spcPts val="195"/>
              </a:spcBef>
              <a:buChar char="●"/>
              <a:tabLst>
                <a:tab pos="456565" algn="l"/>
                <a:tab pos="457200" algn="l"/>
              </a:tabLst>
            </a:pPr>
            <a:r>
              <a:rPr sz="1100" dirty="0">
                <a:latin typeface="Arial"/>
                <a:cs typeface="Arial"/>
              </a:rPr>
              <a:t>Metric: Mean </a:t>
            </a:r>
            <a:r>
              <a:rPr sz="1100" spc="-5" dirty="0">
                <a:latin typeface="Arial"/>
                <a:cs typeface="Arial"/>
              </a:rPr>
              <a:t>Square</a:t>
            </a:r>
            <a:r>
              <a:rPr sz="1100" spc="-1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Error</a:t>
            </a:r>
            <a:endParaRPr sz="1100">
              <a:latin typeface="Arial"/>
              <a:cs typeface="Arial"/>
            </a:endParaRPr>
          </a:p>
          <a:p>
            <a:pPr marL="457200" indent="-313055">
              <a:lnSpc>
                <a:spcPct val="100000"/>
              </a:lnSpc>
              <a:spcBef>
                <a:spcPts val="200"/>
              </a:spcBef>
              <a:buChar char="●"/>
              <a:tabLst>
                <a:tab pos="456565" algn="l"/>
                <a:tab pos="457200" algn="l"/>
              </a:tabLst>
            </a:pPr>
            <a:r>
              <a:rPr sz="1100" spc="-5" dirty="0">
                <a:latin typeface="Arial"/>
                <a:cs typeface="Arial"/>
              </a:rPr>
              <a:t>Epoch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12</a:t>
            </a:r>
            <a:endParaRPr sz="1100">
              <a:latin typeface="Arial"/>
              <a:cs typeface="Arial"/>
            </a:endParaRPr>
          </a:p>
          <a:p>
            <a:pPr marL="457200" indent="-313055">
              <a:lnSpc>
                <a:spcPct val="100000"/>
              </a:lnSpc>
              <a:spcBef>
                <a:spcPts val="200"/>
              </a:spcBef>
              <a:buChar char="●"/>
              <a:tabLst>
                <a:tab pos="456565" algn="l"/>
                <a:tab pos="457200" algn="l"/>
              </a:tabLst>
            </a:pPr>
            <a:r>
              <a:rPr sz="1100" spc="-5" dirty="0">
                <a:latin typeface="Arial"/>
                <a:cs typeface="Arial"/>
              </a:rPr>
              <a:t>Batch </a:t>
            </a:r>
            <a:r>
              <a:rPr sz="1100" dirty="0">
                <a:latin typeface="Arial"/>
                <a:cs typeface="Arial"/>
              </a:rPr>
              <a:t>size: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512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5470" y="2278270"/>
            <a:ext cx="4361691" cy="2594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0594" y="1511796"/>
            <a:ext cx="3442793" cy="2669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4" y="469307"/>
            <a:ext cx="7861934" cy="892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235"/>
              </a:lnSpc>
              <a:spcBef>
                <a:spcPts val="100"/>
              </a:spcBef>
            </a:pPr>
            <a:r>
              <a:rPr sz="2700" spc="-5" dirty="0">
                <a:solidFill>
                  <a:srgbClr val="2A3890"/>
                </a:solidFill>
                <a:latin typeface="Roboto"/>
                <a:cs typeface="Roboto"/>
              </a:rPr>
              <a:t>3. Course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Rating Prediction using </a:t>
            </a:r>
            <a:r>
              <a:rPr sz="2700" spc="-15" dirty="0">
                <a:solidFill>
                  <a:srgbClr val="2A3890"/>
                </a:solidFill>
                <a:latin typeface="Roboto"/>
                <a:cs typeface="Roboto"/>
              </a:rPr>
              <a:t>Neural 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Networks</a:t>
            </a:r>
            <a:r>
              <a:rPr sz="2700" spc="10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2700" spc="-5" dirty="0">
                <a:solidFill>
                  <a:srgbClr val="2A3890"/>
                </a:solidFill>
                <a:latin typeface="Roboto"/>
                <a:cs typeface="Roboto"/>
              </a:rPr>
              <a:t>-</a:t>
            </a:r>
            <a:endParaRPr sz="2700">
              <a:latin typeface="Roboto"/>
              <a:cs typeface="Roboto"/>
            </a:endParaRPr>
          </a:p>
          <a:p>
            <a:pPr marL="12700">
              <a:lnSpc>
                <a:spcPts val="3595"/>
              </a:lnSpc>
            </a:pPr>
            <a:r>
              <a:rPr sz="3000" spc="-10" dirty="0">
                <a:solidFill>
                  <a:srgbClr val="970000"/>
                </a:solidFill>
                <a:latin typeface="Roboto"/>
                <a:cs typeface="Roboto"/>
              </a:rPr>
              <a:t>Result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899" y="1414707"/>
            <a:ext cx="1181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Train </a:t>
            </a:r>
            <a:r>
              <a:rPr sz="1100" spc="-5" dirty="0">
                <a:latin typeface="Arial"/>
                <a:cs typeface="Arial"/>
              </a:rPr>
              <a:t>and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Validate: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7899" y="4067157"/>
            <a:ext cx="2012950" cy="65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Result on test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data: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100" dirty="0">
                <a:latin typeface="Arial"/>
                <a:cs typeface="Arial"/>
              </a:rPr>
              <a:t>Mean squared </a:t>
            </a:r>
            <a:r>
              <a:rPr sz="1100" spc="-5" dirty="0">
                <a:latin typeface="Arial"/>
                <a:cs typeface="Arial"/>
              </a:rPr>
              <a:t>error: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0.258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100" spc="-5" dirty="0">
                <a:latin typeface="Arial"/>
                <a:cs typeface="Arial"/>
              </a:rPr>
              <a:t>Root </a:t>
            </a:r>
            <a:r>
              <a:rPr sz="1100" dirty="0">
                <a:latin typeface="Arial"/>
                <a:cs typeface="Arial"/>
              </a:rPr>
              <a:t>mean squared </a:t>
            </a:r>
            <a:r>
              <a:rPr sz="1100" spc="-5" dirty="0">
                <a:latin typeface="Arial"/>
                <a:cs typeface="Arial"/>
              </a:rPr>
              <a:t>error: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0.508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2368" y="3790721"/>
            <a:ext cx="7793990" cy="706120"/>
          </a:xfrm>
          <a:custGeom>
            <a:avLst/>
            <a:gdLst/>
            <a:ahLst/>
            <a:cxnLst/>
            <a:rect l="l" t="t" r="r" b="b"/>
            <a:pathLst>
              <a:path w="7793990" h="706120">
                <a:moveTo>
                  <a:pt x="7574000" y="0"/>
                </a:moveTo>
                <a:lnTo>
                  <a:pt x="0" y="0"/>
                </a:lnTo>
                <a:lnTo>
                  <a:pt x="0" y="167640"/>
                </a:lnTo>
                <a:lnTo>
                  <a:pt x="7574000" y="167640"/>
                </a:lnTo>
                <a:lnTo>
                  <a:pt x="7574000" y="0"/>
                </a:lnTo>
                <a:close/>
              </a:path>
              <a:path w="7793990" h="706120">
                <a:moveTo>
                  <a:pt x="7793571" y="537972"/>
                </a:moveTo>
                <a:lnTo>
                  <a:pt x="0" y="537972"/>
                </a:lnTo>
                <a:lnTo>
                  <a:pt x="0" y="705612"/>
                </a:lnTo>
                <a:lnTo>
                  <a:pt x="7793571" y="705612"/>
                </a:lnTo>
                <a:lnTo>
                  <a:pt x="7793571" y="537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4. </a:t>
            </a:r>
            <a:r>
              <a:rPr spc="-10" dirty="0"/>
              <a:t>Regression-Based Rating Score Prediction Using  Embedding </a:t>
            </a:r>
            <a:r>
              <a:rPr spc="-15" dirty="0"/>
              <a:t>Features</a:t>
            </a:r>
          </a:p>
        </p:txBody>
      </p:sp>
      <p:sp>
        <p:nvSpPr>
          <p:cNvPr id="4" name="object 4"/>
          <p:cNvSpPr/>
          <p:nvPr/>
        </p:nvSpPr>
        <p:spPr>
          <a:xfrm>
            <a:off x="1687208" y="1623070"/>
            <a:ext cx="5765515" cy="1995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9673" y="3747279"/>
            <a:ext cx="7818120" cy="949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7965">
              <a:lnSpc>
                <a:spcPct val="1149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Another way to </a:t>
            </a:r>
            <a:r>
              <a:rPr sz="1100" dirty="0">
                <a:latin typeface="Arial"/>
                <a:cs typeface="Arial"/>
              </a:rPr>
              <a:t>make rating </a:t>
            </a:r>
            <a:r>
              <a:rPr sz="1100" spc="-5" dirty="0">
                <a:latin typeface="Arial"/>
                <a:cs typeface="Arial"/>
              </a:rPr>
              <a:t>predictions is to use the embedding as an input to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neural network by aggregating them into </a:t>
            </a:r>
            <a:r>
              <a:rPr sz="1100" dirty="0">
                <a:latin typeface="Arial"/>
                <a:cs typeface="Arial"/>
              </a:rPr>
              <a:t>a  single </a:t>
            </a:r>
            <a:r>
              <a:rPr sz="1100" spc="-5" dirty="0">
                <a:latin typeface="Arial"/>
                <a:cs typeface="Arial"/>
              </a:rPr>
              <a:t>feature </a:t>
            </a:r>
            <a:r>
              <a:rPr sz="1100" dirty="0">
                <a:latin typeface="Arial"/>
                <a:cs typeface="Arial"/>
              </a:rPr>
              <a:t>vector </a:t>
            </a:r>
            <a:r>
              <a:rPr sz="1100" spc="-5" dirty="0">
                <a:latin typeface="Arial"/>
                <a:cs typeface="Arial"/>
              </a:rPr>
              <a:t>as input data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X.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</a:pPr>
            <a:r>
              <a:rPr sz="1100" spc="-5" dirty="0">
                <a:latin typeface="Arial"/>
                <a:cs typeface="Arial"/>
              </a:rPr>
              <a:t>With the interaction label </a:t>
            </a:r>
            <a:r>
              <a:rPr sz="1100" dirty="0">
                <a:latin typeface="Arial"/>
                <a:cs typeface="Arial"/>
              </a:rPr>
              <a:t>Y such </a:t>
            </a:r>
            <a:r>
              <a:rPr sz="1100" spc="-5" dirty="0">
                <a:latin typeface="Arial"/>
                <a:cs typeface="Arial"/>
              </a:rPr>
              <a:t>as </a:t>
            </a:r>
            <a:r>
              <a:rPr sz="1100" dirty="0">
                <a:latin typeface="Arial"/>
                <a:cs typeface="Arial"/>
              </a:rPr>
              <a:t>a rating score </a:t>
            </a:r>
            <a:r>
              <a:rPr sz="1100" spc="-5" dirty="0">
                <a:latin typeface="Arial"/>
                <a:cs typeface="Arial"/>
              </a:rPr>
              <a:t>or an enrollment </a:t>
            </a:r>
            <a:r>
              <a:rPr sz="1100" dirty="0">
                <a:latin typeface="Arial"/>
                <a:cs typeface="Arial"/>
              </a:rPr>
              <a:t>mode, </a:t>
            </a:r>
            <a:r>
              <a:rPr sz="1100" spc="-5" dirty="0">
                <a:latin typeface="Arial"/>
                <a:cs typeface="Arial"/>
              </a:rPr>
              <a:t>we </a:t>
            </a:r>
            <a:r>
              <a:rPr sz="1100" dirty="0">
                <a:latin typeface="Arial"/>
                <a:cs typeface="Arial"/>
              </a:rPr>
              <a:t>can </a:t>
            </a:r>
            <a:r>
              <a:rPr sz="1100" spc="-5" dirty="0">
                <a:latin typeface="Arial"/>
                <a:cs typeface="Arial"/>
              </a:rPr>
              <a:t>build our other </a:t>
            </a:r>
            <a:r>
              <a:rPr sz="1100" dirty="0">
                <a:latin typeface="Arial"/>
                <a:cs typeface="Arial"/>
              </a:rPr>
              <a:t>standalone </a:t>
            </a:r>
            <a:r>
              <a:rPr sz="1100" spc="-5" dirty="0">
                <a:latin typeface="Arial"/>
                <a:cs typeface="Arial"/>
              </a:rPr>
              <a:t>predictive </a:t>
            </a:r>
            <a:r>
              <a:rPr sz="1100" dirty="0">
                <a:latin typeface="Arial"/>
                <a:cs typeface="Arial"/>
              </a:rPr>
              <a:t>models  </a:t>
            </a:r>
            <a:r>
              <a:rPr sz="1100" spc="-5" dirty="0">
                <a:latin typeface="Arial"/>
                <a:cs typeface="Arial"/>
              </a:rPr>
              <a:t>to approximate the </a:t>
            </a:r>
            <a:r>
              <a:rPr sz="1100" dirty="0">
                <a:latin typeface="Arial"/>
                <a:cs typeface="Arial"/>
              </a:rPr>
              <a:t>mapping </a:t>
            </a:r>
            <a:r>
              <a:rPr sz="1100" spc="-5" dirty="0">
                <a:latin typeface="Arial"/>
                <a:cs typeface="Arial"/>
              </a:rPr>
              <a:t>from </a:t>
            </a:r>
            <a:r>
              <a:rPr sz="1100" dirty="0">
                <a:latin typeface="Arial"/>
                <a:cs typeface="Arial"/>
              </a:rPr>
              <a:t>X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75" dirty="0">
                <a:latin typeface="Arial"/>
                <a:cs typeface="Arial"/>
              </a:rPr>
              <a:t>Y, </a:t>
            </a:r>
            <a:r>
              <a:rPr sz="1100" spc="-5" dirty="0">
                <a:latin typeface="Arial"/>
                <a:cs typeface="Arial"/>
              </a:rPr>
              <a:t>as </a:t>
            </a:r>
            <a:r>
              <a:rPr sz="1100" dirty="0">
                <a:latin typeface="Arial"/>
                <a:cs typeface="Arial"/>
              </a:rPr>
              <a:t>shown </a:t>
            </a:r>
            <a:r>
              <a:rPr sz="1100" spc="-5" dirty="0">
                <a:latin typeface="Arial"/>
                <a:cs typeface="Arial"/>
              </a:rPr>
              <a:t>in the above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flowchart.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3297"/>
            <a:ext cx="9144000" cy="3640454"/>
            <a:chOff x="0" y="1503297"/>
            <a:chExt cx="9144000" cy="3640454"/>
          </a:xfrm>
        </p:grpSpPr>
        <p:sp>
          <p:nvSpPr>
            <p:cNvPr id="3" name="object 3"/>
            <p:cNvSpPr/>
            <p:nvPr/>
          </p:nvSpPr>
          <p:spPr>
            <a:xfrm>
              <a:off x="0" y="4891590"/>
              <a:ext cx="9144000" cy="252095"/>
            </a:xfrm>
            <a:custGeom>
              <a:avLst/>
              <a:gdLst/>
              <a:ahLst/>
              <a:cxnLst/>
              <a:rect l="l" t="t" r="r" b="b"/>
              <a:pathLst>
                <a:path w="9144000" h="252095">
                  <a:moveTo>
                    <a:pt x="9143981" y="251999"/>
                  </a:moveTo>
                  <a:lnTo>
                    <a:pt x="0" y="251999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251999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29268" y="1503297"/>
              <a:ext cx="2685419" cy="33965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spc="-5" dirty="0"/>
              <a:t>4. </a:t>
            </a:r>
            <a:r>
              <a:rPr spc="-10" dirty="0"/>
              <a:t>Regression-Based Rating Score Prediction Using  Embedding </a:t>
            </a:r>
            <a:r>
              <a:rPr spc="-15" dirty="0"/>
              <a:t>Features </a:t>
            </a:r>
            <a:r>
              <a:rPr spc="-5" dirty="0"/>
              <a:t>-</a:t>
            </a:r>
            <a:r>
              <a:rPr spc="40" dirty="0"/>
              <a:t> </a:t>
            </a:r>
            <a:r>
              <a:rPr sz="3000" spc="-10" dirty="0">
                <a:solidFill>
                  <a:srgbClr val="970000"/>
                </a:solidFill>
              </a:rPr>
              <a:t>Result</a:t>
            </a:r>
            <a:endParaRPr sz="3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76997"/>
            <a:ext cx="9144000" cy="3667125"/>
            <a:chOff x="0" y="1476997"/>
            <a:chExt cx="9144000" cy="3667125"/>
          </a:xfrm>
        </p:grpSpPr>
        <p:sp>
          <p:nvSpPr>
            <p:cNvPr id="3" name="object 3"/>
            <p:cNvSpPr/>
            <p:nvPr/>
          </p:nvSpPr>
          <p:spPr>
            <a:xfrm>
              <a:off x="891110" y="1476997"/>
              <a:ext cx="7361747" cy="2654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123" y="3874147"/>
              <a:ext cx="8355330" cy="706120"/>
            </a:xfrm>
            <a:custGeom>
              <a:avLst/>
              <a:gdLst/>
              <a:ahLst/>
              <a:cxnLst/>
              <a:rect l="l" t="t" r="r" b="b"/>
              <a:pathLst>
                <a:path w="8355330" h="706120">
                  <a:moveTo>
                    <a:pt x="8336280" y="537972"/>
                  </a:moveTo>
                  <a:lnTo>
                    <a:pt x="0" y="537972"/>
                  </a:lnTo>
                  <a:lnTo>
                    <a:pt x="0" y="705612"/>
                  </a:lnTo>
                  <a:lnTo>
                    <a:pt x="8336280" y="705612"/>
                  </a:lnTo>
                  <a:lnTo>
                    <a:pt x="8336280" y="537972"/>
                  </a:lnTo>
                  <a:close/>
                </a:path>
                <a:path w="8355330" h="706120">
                  <a:moveTo>
                    <a:pt x="8354758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8354758" y="167640"/>
                  </a:lnTo>
                  <a:lnTo>
                    <a:pt x="83547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Classiﬁcation-based Rating </a:t>
            </a:r>
            <a:r>
              <a:rPr spc="-5" dirty="0"/>
              <a:t>Mode </a:t>
            </a:r>
            <a:r>
              <a:rPr spc="-10" dirty="0"/>
              <a:t>Prediction using  Embedding </a:t>
            </a:r>
            <a:r>
              <a:rPr spc="-15" dirty="0"/>
              <a:t>Features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424" y="3830709"/>
            <a:ext cx="8375015" cy="949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spc="-15" dirty="0">
                <a:latin typeface="Arial"/>
                <a:cs typeface="Arial"/>
              </a:rPr>
              <a:t>We </a:t>
            </a:r>
            <a:r>
              <a:rPr sz="1100" spc="-5" dirty="0">
                <a:latin typeface="Arial"/>
                <a:cs typeface="Arial"/>
              </a:rPr>
              <a:t>first extract two embedding </a:t>
            </a:r>
            <a:r>
              <a:rPr sz="1100" dirty="0">
                <a:latin typeface="Arial"/>
                <a:cs typeface="Arial"/>
              </a:rPr>
              <a:t>matrices </a:t>
            </a:r>
            <a:r>
              <a:rPr sz="1100" spc="-5" dirty="0">
                <a:latin typeface="Arial"/>
                <a:cs typeface="Arial"/>
              </a:rPr>
              <a:t>out of the neural network, and aggregate them to be </a:t>
            </a:r>
            <a:r>
              <a:rPr sz="1100" dirty="0">
                <a:latin typeface="Arial"/>
                <a:cs typeface="Arial"/>
              </a:rPr>
              <a:t>a single </a:t>
            </a:r>
            <a:r>
              <a:rPr sz="1100" spc="-5" dirty="0">
                <a:latin typeface="Arial"/>
                <a:cs typeface="Arial"/>
              </a:rPr>
              <a:t>interaction feature </a:t>
            </a:r>
            <a:r>
              <a:rPr sz="1100" dirty="0">
                <a:latin typeface="Arial"/>
                <a:cs typeface="Arial"/>
              </a:rPr>
              <a:t>vector </a:t>
            </a:r>
            <a:r>
              <a:rPr sz="1100" spc="-5" dirty="0">
                <a:latin typeface="Arial"/>
                <a:cs typeface="Arial"/>
              </a:rPr>
              <a:t>as input  data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X.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 marR="21590">
              <a:lnSpc>
                <a:spcPct val="114999"/>
              </a:lnSpc>
            </a:pPr>
            <a:r>
              <a:rPr sz="1100" spc="-5" dirty="0">
                <a:latin typeface="Arial"/>
                <a:cs typeface="Arial"/>
              </a:rPr>
              <a:t>This time, with the interaction label </a:t>
            </a:r>
            <a:r>
              <a:rPr sz="1100" dirty="0">
                <a:latin typeface="Arial"/>
                <a:cs typeface="Arial"/>
              </a:rPr>
              <a:t>Y </a:t>
            </a:r>
            <a:r>
              <a:rPr sz="1100" spc="-5" dirty="0">
                <a:latin typeface="Arial"/>
                <a:cs typeface="Arial"/>
              </a:rPr>
              <a:t>as </a:t>
            </a:r>
            <a:r>
              <a:rPr sz="1100" dirty="0">
                <a:latin typeface="Arial"/>
                <a:cs typeface="Arial"/>
              </a:rPr>
              <a:t>categorical rating mode, </a:t>
            </a:r>
            <a:r>
              <a:rPr sz="1100" spc="-5" dirty="0">
                <a:latin typeface="Arial"/>
                <a:cs typeface="Arial"/>
              </a:rPr>
              <a:t>we </a:t>
            </a:r>
            <a:r>
              <a:rPr sz="1100" dirty="0">
                <a:latin typeface="Arial"/>
                <a:cs typeface="Arial"/>
              </a:rPr>
              <a:t>can </a:t>
            </a:r>
            <a:r>
              <a:rPr sz="1100" spc="-5" dirty="0">
                <a:latin typeface="Arial"/>
                <a:cs typeface="Arial"/>
              </a:rPr>
              <a:t>build </a:t>
            </a:r>
            <a:r>
              <a:rPr sz="1100" dirty="0">
                <a:latin typeface="Arial"/>
                <a:cs typeface="Arial"/>
              </a:rPr>
              <a:t>classification models </a:t>
            </a:r>
            <a:r>
              <a:rPr sz="1100" spc="-5" dirty="0">
                <a:latin typeface="Arial"/>
                <a:cs typeface="Arial"/>
              </a:rPr>
              <a:t>to approximate the </a:t>
            </a:r>
            <a:r>
              <a:rPr sz="1100" dirty="0">
                <a:latin typeface="Arial"/>
                <a:cs typeface="Arial"/>
              </a:rPr>
              <a:t>mapping </a:t>
            </a:r>
            <a:r>
              <a:rPr sz="1100" spc="-5" dirty="0">
                <a:latin typeface="Arial"/>
                <a:cs typeface="Arial"/>
              </a:rPr>
              <a:t>from </a:t>
            </a:r>
            <a:r>
              <a:rPr sz="1100" dirty="0">
                <a:latin typeface="Arial"/>
                <a:cs typeface="Arial"/>
              </a:rPr>
              <a:t>X 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75" dirty="0">
                <a:latin typeface="Arial"/>
                <a:cs typeface="Arial"/>
              </a:rPr>
              <a:t>Y, </a:t>
            </a:r>
            <a:r>
              <a:rPr sz="1100" spc="-5" dirty="0">
                <a:latin typeface="Arial"/>
                <a:cs typeface="Arial"/>
              </a:rPr>
              <a:t>as </a:t>
            </a:r>
            <a:r>
              <a:rPr sz="1100" dirty="0">
                <a:latin typeface="Arial"/>
                <a:cs typeface="Arial"/>
              </a:rPr>
              <a:t>shown </a:t>
            </a:r>
            <a:r>
              <a:rPr sz="1100" spc="-5" dirty="0">
                <a:latin typeface="Arial"/>
                <a:cs typeface="Arial"/>
              </a:rPr>
              <a:t>in the above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flowchart.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1516" y="1492559"/>
            <a:ext cx="5152464" cy="3185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5. </a:t>
            </a:r>
            <a:r>
              <a:rPr spc="-10" dirty="0"/>
              <a:t>Classiﬁcation-based Rating </a:t>
            </a:r>
            <a:r>
              <a:rPr spc="-5" dirty="0"/>
              <a:t>Mode </a:t>
            </a:r>
            <a:r>
              <a:rPr spc="-10" dirty="0"/>
              <a:t>Prediction using  Embedding </a:t>
            </a:r>
            <a:r>
              <a:rPr spc="-15" dirty="0"/>
              <a:t>Features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5386" y="1442554"/>
          <a:ext cx="3454400" cy="327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Accuracy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AUC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F1-score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203">
                <a:tc>
                  <a:txBody>
                    <a:bodyPr/>
                    <a:lstStyle/>
                    <a:p>
                      <a:pPr marL="85725" marR="11874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Logistic  Regressi  on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95.45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0.5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97.67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073">
                <a:tc>
                  <a:txBody>
                    <a:bodyPr/>
                    <a:lstStyle/>
                    <a:p>
                      <a:pPr marL="85725" marR="13716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Decision  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Tree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96.12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79.51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97.97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94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SVM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95.45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0.5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97.67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073">
                <a:tc>
                  <a:txBody>
                    <a:bodyPr/>
                    <a:lstStyle/>
                    <a:p>
                      <a:pPr marL="85725" marR="1663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Bagging 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(SVM)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98.37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85.62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99.15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073">
                <a:tc>
                  <a:txBody>
                    <a:bodyPr/>
                    <a:lstStyle/>
                    <a:p>
                      <a:pPr marL="85725" marR="1289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Gradient  Boosting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97.5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76.44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98.7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891590"/>
            <a:ext cx="9144000" cy="252095"/>
          </a:xfrm>
          <a:custGeom>
            <a:avLst/>
            <a:gdLst/>
            <a:ahLst/>
            <a:cxnLst/>
            <a:rect l="l" t="t" r="r" b="b"/>
            <a:pathLst>
              <a:path w="9144000" h="252095">
                <a:moveTo>
                  <a:pt x="9143981" y="251999"/>
                </a:moveTo>
                <a:lnTo>
                  <a:pt x="0" y="2519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25199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5. </a:t>
            </a:r>
            <a:r>
              <a:rPr spc="-10" dirty="0"/>
              <a:t>Classiﬁcation-based Rating </a:t>
            </a:r>
            <a:r>
              <a:rPr spc="-5" dirty="0"/>
              <a:t>Mode </a:t>
            </a:r>
            <a:r>
              <a:rPr spc="-10" dirty="0"/>
              <a:t>Prediction using  Embedding </a:t>
            </a:r>
            <a:r>
              <a:rPr spc="-15" dirty="0"/>
              <a:t>Features</a:t>
            </a:r>
          </a:p>
        </p:txBody>
      </p:sp>
      <p:sp>
        <p:nvSpPr>
          <p:cNvPr id="4" name="object 4"/>
          <p:cNvSpPr/>
          <p:nvPr/>
        </p:nvSpPr>
        <p:spPr>
          <a:xfrm>
            <a:off x="227896" y="1787696"/>
            <a:ext cx="2904813" cy="1750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20444" y="1740796"/>
            <a:ext cx="5923915" cy="1844675"/>
            <a:chOff x="3220444" y="1740796"/>
            <a:chExt cx="5923915" cy="1844675"/>
          </a:xfrm>
        </p:grpSpPr>
        <p:sp>
          <p:nvSpPr>
            <p:cNvPr id="6" name="object 6"/>
            <p:cNvSpPr/>
            <p:nvPr/>
          </p:nvSpPr>
          <p:spPr>
            <a:xfrm>
              <a:off x="3220444" y="1759476"/>
              <a:ext cx="2870154" cy="18071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80962" y="1740796"/>
              <a:ext cx="3063018" cy="18444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1916" y="1628539"/>
            <a:ext cx="5000343" cy="29434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Compare </a:t>
            </a:r>
            <a:r>
              <a:rPr spc="-5" dirty="0"/>
              <a:t>the performance of </a:t>
            </a:r>
            <a:r>
              <a:rPr spc="-10" dirty="0"/>
              <a:t>collaborative-ﬁltering  models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90140" y="1703780"/>
            <a:ext cx="2787650" cy="65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Insights:</a:t>
            </a:r>
            <a:endParaRPr sz="1100">
              <a:latin typeface="Arial"/>
              <a:cs typeface="Arial"/>
            </a:endParaRPr>
          </a:p>
          <a:p>
            <a:pPr marL="469900" indent="-313055">
              <a:lnSpc>
                <a:spcPct val="100000"/>
              </a:lnSpc>
              <a:spcBef>
                <a:spcPts val="795"/>
              </a:spcBef>
              <a:buChar char="●"/>
              <a:tabLst>
                <a:tab pos="469265" algn="l"/>
                <a:tab pos="469900" algn="l"/>
              </a:tabLst>
            </a:pPr>
            <a:r>
              <a:rPr sz="1100" spc="-5" dirty="0">
                <a:latin typeface="Arial"/>
                <a:cs typeface="Arial"/>
              </a:rPr>
              <a:t>Random prediction is obviously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worst</a:t>
            </a:r>
            <a:endParaRPr sz="1100">
              <a:latin typeface="Arial"/>
              <a:cs typeface="Arial"/>
            </a:endParaRPr>
          </a:p>
          <a:p>
            <a:pPr marL="469900" indent="-313055">
              <a:lnSpc>
                <a:spcPct val="100000"/>
              </a:lnSpc>
              <a:spcBef>
                <a:spcPts val="200"/>
              </a:spcBef>
              <a:buChar char="●"/>
              <a:tabLst>
                <a:tab pos="469265" algn="l"/>
                <a:tab pos="469900" algn="l"/>
              </a:tabLst>
            </a:pPr>
            <a:r>
              <a:rPr sz="1100" spc="-5" dirty="0">
                <a:latin typeface="Arial"/>
                <a:cs typeface="Arial"/>
              </a:rPr>
              <a:t>KNN </a:t>
            </a:r>
            <a:r>
              <a:rPr sz="1100" dirty="0">
                <a:latin typeface="Arial"/>
                <a:cs typeface="Arial"/>
              </a:rPr>
              <a:t>method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have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D13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098362" y="4"/>
            <a:ext cx="3046095" cy="2030730"/>
            <a:chOff x="6098362" y="4"/>
            <a:chExt cx="3046095" cy="2030730"/>
          </a:xfrm>
        </p:grpSpPr>
        <p:sp>
          <p:nvSpPr>
            <p:cNvPr id="4" name="object 4"/>
            <p:cNvSpPr/>
            <p:nvPr/>
          </p:nvSpPr>
          <p:spPr>
            <a:xfrm>
              <a:off x="8128783" y="15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7" y="1015197"/>
                  </a:moveTo>
                  <a:lnTo>
                    <a:pt x="0" y="1015197"/>
                  </a:lnTo>
                  <a:lnTo>
                    <a:pt x="0" y="0"/>
                  </a:lnTo>
                  <a:lnTo>
                    <a:pt x="1015197" y="0"/>
                  </a:lnTo>
                  <a:lnTo>
                    <a:pt x="1015197" y="1015197"/>
                  </a:lnTo>
                  <a:close/>
                </a:path>
              </a:pathLst>
            </a:custGeom>
            <a:solidFill>
              <a:srgbClr val="9C24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13460" y="4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7" y="1015198"/>
                  </a:moveTo>
                  <a:lnTo>
                    <a:pt x="0" y="1015198"/>
                  </a:lnTo>
                  <a:lnTo>
                    <a:pt x="1015197" y="0"/>
                  </a:lnTo>
                  <a:lnTo>
                    <a:pt x="1015197" y="1015198"/>
                  </a:lnTo>
                  <a:close/>
                </a:path>
              </a:pathLst>
            </a:custGeom>
            <a:solidFill>
              <a:srgbClr val="EF62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13585" y="106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0" y="1015198"/>
                  </a:moveTo>
                  <a:lnTo>
                    <a:pt x="0" y="0"/>
                  </a:lnTo>
                  <a:lnTo>
                    <a:pt x="1015197" y="0"/>
                  </a:lnTo>
                  <a:lnTo>
                    <a:pt x="0" y="1015198"/>
                  </a:lnTo>
                  <a:close/>
                </a:path>
              </a:pathLst>
            </a:custGeom>
            <a:solidFill>
              <a:srgbClr val="9C24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8362" y="101"/>
              <a:ext cx="3046095" cy="2030730"/>
            </a:xfrm>
            <a:custGeom>
              <a:avLst/>
              <a:gdLst/>
              <a:ahLst/>
              <a:cxnLst/>
              <a:rect l="l" t="t" r="r" b="b"/>
              <a:pathLst>
                <a:path w="3046095" h="2030730">
                  <a:moveTo>
                    <a:pt x="1015187" y="0"/>
                  </a:moveTo>
                  <a:lnTo>
                    <a:pt x="0" y="0"/>
                  </a:lnTo>
                  <a:lnTo>
                    <a:pt x="1015187" y="1015199"/>
                  </a:lnTo>
                  <a:lnTo>
                    <a:pt x="1015187" y="0"/>
                  </a:lnTo>
                  <a:close/>
                </a:path>
                <a:path w="3046095" h="2030730">
                  <a:moveTo>
                    <a:pt x="3045612" y="1015276"/>
                  </a:moveTo>
                  <a:lnTo>
                    <a:pt x="2030412" y="1015276"/>
                  </a:lnTo>
                  <a:lnTo>
                    <a:pt x="3045612" y="2030476"/>
                  </a:lnTo>
                  <a:lnTo>
                    <a:pt x="3045612" y="1015276"/>
                  </a:lnTo>
                  <a:close/>
                </a:path>
              </a:pathLst>
            </a:custGeom>
            <a:solidFill>
              <a:srgbClr val="EF62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3273" y="1437381"/>
            <a:ext cx="492125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FFFFFF"/>
                </a:solidFill>
              </a:rPr>
              <a:t>Deploy and  </a:t>
            </a:r>
            <a:r>
              <a:rPr sz="4800" spc="-10" dirty="0">
                <a:solidFill>
                  <a:srgbClr val="FFFFFF"/>
                </a:solidFill>
              </a:rPr>
              <a:t>showcase</a:t>
            </a:r>
            <a:r>
              <a:rPr sz="4800" spc="-90" dirty="0">
                <a:solidFill>
                  <a:srgbClr val="FFFFFF"/>
                </a:solidFill>
              </a:rPr>
              <a:t> </a:t>
            </a:r>
            <a:r>
              <a:rPr sz="4800" spc="-10" dirty="0">
                <a:solidFill>
                  <a:srgbClr val="FFFFFF"/>
                </a:solidFill>
              </a:rPr>
              <a:t>models  </a:t>
            </a:r>
            <a:r>
              <a:rPr sz="4800" spc="-5" dirty="0">
                <a:solidFill>
                  <a:srgbClr val="FFFFFF"/>
                </a:solidFill>
              </a:rPr>
              <a:t>on</a:t>
            </a:r>
            <a:r>
              <a:rPr sz="4800" spc="-20" dirty="0">
                <a:solidFill>
                  <a:srgbClr val="FFFFFF"/>
                </a:solidFill>
              </a:rPr>
              <a:t> </a:t>
            </a:r>
            <a:r>
              <a:rPr sz="4800" spc="-15" dirty="0">
                <a:solidFill>
                  <a:srgbClr val="FFFFFF"/>
                </a:solidFill>
              </a:rPr>
              <a:t>Streamlit</a:t>
            </a:r>
            <a:endParaRPr sz="4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25273"/>
            <a:ext cx="9144000" cy="4218940"/>
            <a:chOff x="0" y="925273"/>
            <a:chExt cx="9144000" cy="4218940"/>
          </a:xfrm>
        </p:grpSpPr>
        <p:sp>
          <p:nvSpPr>
            <p:cNvPr id="3" name="object 3"/>
            <p:cNvSpPr/>
            <p:nvPr/>
          </p:nvSpPr>
          <p:spPr>
            <a:xfrm>
              <a:off x="0" y="4891589"/>
              <a:ext cx="9144000" cy="252095"/>
            </a:xfrm>
            <a:custGeom>
              <a:avLst/>
              <a:gdLst/>
              <a:ahLst/>
              <a:cxnLst/>
              <a:rect l="l" t="t" r="r" b="b"/>
              <a:pathLst>
                <a:path w="9144000" h="252095">
                  <a:moveTo>
                    <a:pt x="9143981" y="251999"/>
                  </a:moveTo>
                  <a:lnTo>
                    <a:pt x="0" y="251999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251999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20248" y="925273"/>
              <a:ext cx="8103483" cy="39725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709485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Capstone </a:t>
            </a:r>
            <a:r>
              <a:rPr spc="-5" dirty="0"/>
              <a:t>Overview - Machine </a:t>
            </a:r>
            <a:r>
              <a:rPr spc="-10" dirty="0"/>
              <a:t>learning</a:t>
            </a:r>
            <a:r>
              <a:rPr spc="-25" dirty="0"/>
              <a:t> </a:t>
            </a:r>
            <a:r>
              <a:rPr spc="-10" dirty="0"/>
              <a:t>pipeline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49768"/>
            <a:ext cx="9143981" cy="41938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64795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Deploy and </a:t>
            </a:r>
            <a:r>
              <a:rPr spc="-5" dirty="0"/>
              <a:t>showcase models on</a:t>
            </a:r>
            <a:r>
              <a:rPr spc="-70" dirty="0"/>
              <a:t> </a:t>
            </a:r>
            <a:r>
              <a:rPr spc="-10" dirty="0"/>
              <a:t>Streamlit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94647"/>
            <a:ext cx="9143981" cy="40489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64795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Deploy and </a:t>
            </a:r>
            <a:r>
              <a:rPr spc="-5" dirty="0"/>
              <a:t>showcase models on</a:t>
            </a:r>
            <a:r>
              <a:rPr spc="-70" dirty="0"/>
              <a:t> </a:t>
            </a:r>
            <a:r>
              <a:rPr spc="-10" dirty="0"/>
              <a:t>Streamlit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18224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Future</a:t>
            </a:r>
            <a:r>
              <a:rPr spc="-65" dirty="0"/>
              <a:t> </a:t>
            </a:r>
            <a:r>
              <a:rPr spc="-10" dirty="0"/>
              <a:t>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52608"/>
            <a:ext cx="8313420" cy="207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This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project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shows how </a:t>
            </a:r>
            <a:r>
              <a:rPr sz="1800" dirty="0">
                <a:solidFill>
                  <a:srgbClr val="424242"/>
                </a:solidFill>
                <a:latin typeface="Roboto"/>
                <a:cs typeface="Roboto"/>
              </a:rPr>
              <a:t>a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end-to-end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machine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learning pipeline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work. Although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we 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pass all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requirement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of </a:t>
            </a:r>
            <a:r>
              <a:rPr sz="1800" spc="-30" dirty="0">
                <a:solidFill>
                  <a:srgbClr val="424242"/>
                </a:solidFill>
                <a:latin typeface="Roboto"/>
                <a:cs typeface="Roboto"/>
              </a:rPr>
              <a:t>course’s </a:t>
            </a:r>
            <a:r>
              <a:rPr sz="1800" spc="-25" dirty="0">
                <a:solidFill>
                  <a:srgbClr val="424242"/>
                </a:solidFill>
                <a:latin typeface="Roboto"/>
                <a:cs typeface="Roboto"/>
              </a:rPr>
              <a:t>creator,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there are </a:t>
            </a:r>
            <a:r>
              <a:rPr sz="1800" spc="-15" dirty="0">
                <a:solidFill>
                  <a:srgbClr val="424242"/>
                </a:solidFill>
                <a:latin typeface="Roboto"/>
                <a:cs typeface="Roboto"/>
              </a:rPr>
              <a:t>several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enhancements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can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be 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applied for better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accuracy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and complete the</a:t>
            </a:r>
            <a:r>
              <a:rPr sz="1800" spc="-20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perfection:</a:t>
            </a:r>
            <a:endParaRPr sz="1800">
              <a:latin typeface="Roboto"/>
              <a:cs typeface="Roboto"/>
            </a:endParaRPr>
          </a:p>
          <a:p>
            <a:pPr marL="469900" indent="-367030">
              <a:lnSpc>
                <a:spcPct val="100000"/>
              </a:lnSpc>
              <a:spcBef>
                <a:spcPts val="152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Experience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with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real customer</a:t>
            </a:r>
            <a:r>
              <a:rPr sz="1800" spc="5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data</a:t>
            </a:r>
            <a:endParaRPr sz="1800">
              <a:latin typeface="Roboto"/>
              <a:cs typeface="Roboto"/>
            </a:endParaRPr>
          </a:p>
          <a:p>
            <a:pPr marL="469900" indent="-367030">
              <a:lnSpc>
                <a:spcPct val="100000"/>
              </a:lnSpc>
              <a:spcBef>
                <a:spcPts val="32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Apply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more pre-processing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techniques</a:t>
            </a:r>
            <a:endParaRPr sz="1800">
              <a:latin typeface="Roboto"/>
              <a:cs typeface="Roboto"/>
            </a:endParaRPr>
          </a:p>
          <a:p>
            <a:pPr marL="469900" indent="-367030">
              <a:lnSpc>
                <a:spcPct val="100000"/>
              </a:lnSpc>
              <a:spcBef>
                <a:spcPts val="32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Deal with </a:t>
            </a:r>
            <a:r>
              <a:rPr sz="1800" spc="-10" dirty="0">
                <a:solidFill>
                  <a:srgbClr val="424242"/>
                </a:solidFill>
                <a:latin typeface="Roboto"/>
                <a:cs typeface="Roboto"/>
              </a:rPr>
              <a:t>spare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data which can cause full of</a:t>
            </a:r>
            <a:r>
              <a:rPr sz="1800" spc="-15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1800" spc="-5" dirty="0">
                <a:solidFill>
                  <a:srgbClr val="424242"/>
                </a:solidFill>
                <a:latin typeface="Roboto"/>
                <a:cs typeface="Roboto"/>
              </a:rPr>
              <a:t>memory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098362" y="4"/>
            <a:ext cx="3046095" cy="2030730"/>
            <a:chOff x="6098362" y="4"/>
            <a:chExt cx="3046095" cy="2030730"/>
          </a:xfrm>
        </p:grpSpPr>
        <p:sp>
          <p:nvSpPr>
            <p:cNvPr id="4" name="object 4"/>
            <p:cNvSpPr/>
            <p:nvPr/>
          </p:nvSpPr>
          <p:spPr>
            <a:xfrm>
              <a:off x="8128783" y="15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7" y="1015197"/>
                  </a:moveTo>
                  <a:lnTo>
                    <a:pt x="0" y="1015197"/>
                  </a:lnTo>
                  <a:lnTo>
                    <a:pt x="0" y="0"/>
                  </a:lnTo>
                  <a:lnTo>
                    <a:pt x="1015197" y="0"/>
                  </a:lnTo>
                  <a:lnTo>
                    <a:pt x="1015197" y="1015197"/>
                  </a:lnTo>
                  <a:close/>
                </a:path>
              </a:pathLst>
            </a:custGeom>
            <a:solidFill>
              <a:srgbClr val="212D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13460" y="4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7" y="1015198"/>
                  </a:moveTo>
                  <a:lnTo>
                    <a:pt x="0" y="1015198"/>
                  </a:lnTo>
                  <a:lnTo>
                    <a:pt x="1015197" y="0"/>
                  </a:lnTo>
                  <a:lnTo>
                    <a:pt x="1015197" y="1015198"/>
                  </a:lnTo>
                  <a:close/>
                </a:path>
              </a:pathLst>
            </a:custGeom>
            <a:solidFill>
              <a:srgbClr val="3849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13585" y="106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0" y="1015198"/>
                  </a:moveTo>
                  <a:lnTo>
                    <a:pt x="0" y="0"/>
                  </a:lnTo>
                  <a:lnTo>
                    <a:pt x="1015197" y="0"/>
                  </a:lnTo>
                  <a:lnTo>
                    <a:pt x="0" y="1015198"/>
                  </a:lnTo>
                  <a:close/>
                </a:path>
              </a:pathLst>
            </a:custGeom>
            <a:solidFill>
              <a:srgbClr val="77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8362" y="96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7" y="1015198"/>
                  </a:moveTo>
                  <a:lnTo>
                    <a:pt x="0" y="0"/>
                  </a:lnTo>
                  <a:lnTo>
                    <a:pt x="1015197" y="0"/>
                  </a:lnTo>
                  <a:lnTo>
                    <a:pt x="1015197" y="1015198"/>
                  </a:lnTo>
                  <a:close/>
                </a:path>
              </a:pathLst>
            </a:custGeom>
            <a:solidFill>
              <a:srgbClr val="212D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28783" y="1015372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4">
                  <a:moveTo>
                    <a:pt x="1015197" y="1015197"/>
                  </a:moveTo>
                  <a:lnTo>
                    <a:pt x="0" y="0"/>
                  </a:lnTo>
                  <a:lnTo>
                    <a:pt x="1015197" y="0"/>
                  </a:lnTo>
                  <a:lnTo>
                    <a:pt x="1015197" y="1015197"/>
                  </a:lnTo>
                  <a:close/>
                </a:path>
              </a:pathLst>
            </a:custGeom>
            <a:solidFill>
              <a:srgbClr val="77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71124" y="2217664"/>
            <a:ext cx="57607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0" dirty="0">
                <a:solidFill>
                  <a:srgbClr val="FFFFFF"/>
                </a:solidFill>
              </a:rPr>
              <a:t>Thanks </a:t>
            </a:r>
            <a:r>
              <a:rPr sz="4200" spc="-5" dirty="0">
                <a:solidFill>
                  <a:srgbClr val="FFFFFF"/>
                </a:solidFill>
              </a:rPr>
              <a:t>for </a:t>
            </a:r>
            <a:r>
              <a:rPr sz="4200" spc="-15" dirty="0">
                <a:solidFill>
                  <a:srgbClr val="FFFFFF"/>
                </a:solidFill>
              </a:rPr>
              <a:t>your</a:t>
            </a:r>
            <a:r>
              <a:rPr sz="4200" spc="-65" dirty="0">
                <a:solidFill>
                  <a:srgbClr val="FFFFFF"/>
                </a:solidFill>
              </a:rPr>
              <a:t> </a:t>
            </a:r>
            <a:r>
              <a:rPr sz="4200" spc="-15" dirty="0">
                <a:solidFill>
                  <a:srgbClr val="FFFFFF"/>
                </a:solidFill>
              </a:rPr>
              <a:t>reading!</a:t>
            </a:r>
            <a:endParaRPr sz="4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D13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098362" y="4"/>
            <a:ext cx="3046095" cy="2030730"/>
            <a:chOff x="6098362" y="4"/>
            <a:chExt cx="3046095" cy="2030730"/>
          </a:xfrm>
        </p:grpSpPr>
        <p:sp>
          <p:nvSpPr>
            <p:cNvPr id="4" name="object 4"/>
            <p:cNvSpPr/>
            <p:nvPr/>
          </p:nvSpPr>
          <p:spPr>
            <a:xfrm>
              <a:off x="8128783" y="15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7" y="1015197"/>
                  </a:moveTo>
                  <a:lnTo>
                    <a:pt x="0" y="1015197"/>
                  </a:lnTo>
                  <a:lnTo>
                    <a:pt x="0" y="0"/>
                  </a:lnTo>
                  <a:lnTo>
                    <a:pt x="1015197" y="0"/>
                  </a:lnTo>
                  <a:lnTo>
                    <a:pt x="1015197" y="1015197"/>
                  </a:lnTo>
                  <a:close/>
                </a:path>
              </a:pathLst>
            </a:custGeom>
            <a:solidFill>
              <a:srgbClr val="9C24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13460" y="4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7" y="1015198"/>
                  </a:moveTo>
                  <a:lnTo>
                    <a:pt x="0" y="1015198"/>
                  </a:lnTo>
                  <a:lnTo>
                    <a:pt x="1015197" y="0"/>
                  </a:lnTo>
                  <a:lnTo>
                    <a:pt x="1015197" y="1015198"/>
                  </a:lnTo>
                  <a:close/>
                </a:path>
              </a:pathLst>
            </a:custGeom>
            <a:solidFill>
              <a:srgbClr val="EF62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13585" y="106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0" y="1015198"/>
                  </a:moveTo>
                  <a:lnTo>
                    <a:pt x="0" y="0"/>
                  </a:lnTo>
                  <a:lnTo>
                    <a:pt x="1015197" y="0"/>
                  </a:lnTo>
                  <a:lnTo>
                    <a:pt x="0" y="1015198"/>
                  </a:lnTo>
                  <a:close/>
                </a:path>
              </a:pathLst>
            </a:custGeom>
            <a:solidFill>
              <a:srgbClr val="9C24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8362" y="101"/>
              <a:ext cx="3046095" cy="2030730"/>
            </a:xfrm>
            <a:custGeom>
              <a:avLst/>
              <a:gdLst/>
              <a:ahLst/>
              <a:cxnLst/>
              <a:rect l="l" t="t" r="r" b="b"/>
              <a:pathLst>
                <a:path w="3046095" h="2030730">
                  <a:moveTo>
                    <a:pt x="1015187" y="0"/>
                  </a:moveTo>
                  <a:lnTo>
                    <a:pt x="0" y="0"/>
                  </a:lnTo>
                  <a:lnTo>
                    <a:pt x="1015187" y="1015199"/>
                  </a:lnTo>
                  <a:lnTo>
                    <a:pt x="1015187" y="0"/>
                  </a:lnTo>
                  <a:close/>
                </a:path>
                <a:path w="3046095" h="2030730">
                  <a:moveTo>
                    <a:pt x="3045612" y="1015276"/>
                  </a:moveTo>
                  <a:lnTo>
                    <a:pt x="2030412" y="1015276"/>
                  </a:lnTo>
                  <a:lnTo>
                    <a:pt x="3045612" y="2030476"/>
                  </a:lnTo>
                  <a:lnTo>
                    <a:pt x="3045612" y="1015276"/>
                  </a:lnTo>
                  <a:close/>
                </a:path>
              </a:pathLst>
            </a:custGeom>
            <a:solidFill>
              <a:srgbClr val="EF62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3273" y="705864"/>
            <a:ext cx="540194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FFFFFF"/>
                </a:solidFill>
              </a:rPr>
              <a:t>Exploratory Data  </a:t>
            </a:r>
            <a:r>
              <a:rPr sz="4800" spc="-10" dirty="0">
                <a:solidFill>
                  <a:srgbClr val="FFFFFF"/>
                </a:solidFill>
              </a:rPr>
              <a:t>Analysis </a:t>
            </a:r>
            <a:r>
              <a:rPr sz="4800" spc="-15" dirty="0">
                <a:solidFill>
                  <a:srgbClr val="FFFFFF"/>
                </a:solidFill>
              </a:rPr>
              <a:t>and  </a:t>
            </a:r>
            <a:r>
              <a:rPr sz="4800" spc="-20" dirty="0">
                <a:solidFill>
                  <a:srgbClr val="FFFFFF"/>
                </a:solidFill>
              </a:rPr>
              <a:t>Feature</a:t>
            </a:r>
            <a:r>
              <a:rPr sz="4800" spc="-75" dirty="0">
                <a:solidFill>
                  <a:srgbClr val="FFFFFF"/>
                </a:solidFill>
              </a:rPr>
              <a:t> </a:t>
            </a:r>
            <a:r>
              <a:rPr sz="4800" spc="-10" dirty="0">
                <a:solidFill>
                  <a:srgbClr val="FFFFFF"/>
                </a:solidFill>
              </a:rPr>
              <a:t>Engineering</a:t>
            </a:r>
            <a:endParaRPr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38995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Exploratory </a:t>
            </a:r>
            <a:r>
              <a:rPr spc="-5" dirty="0"/>
              <a:t>Data</a:t>
            </a:r>
            <a:r>
              <a:rPr spc="-60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9125" y="1083444"/>
            <a:ext cx="8296909" cy="2854325"/>
          </a:xfrm>
          <a:prstGeom prst="rect">
            <a:avLst/>
          </a:prstGeom>
        </p:spPr>
        <p:txBody>
          <a:bodyPr vert="horz" wrap="square" lIns="0" tIns="2197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30"/>
              </a:spcBef>
            </a:pPr>
            <a:r>
              <a:rPr sz="2400" spc="-5" dirty="0">
                <a:latin typeface="Arial"/>
                <a:cs typeface="Arial"/>
              </a:rPr>
              <a:t>Pipeline:</a:t>
            </a:r>
            <a:endParaRPr sz="2400">
              <a:latin typeface="Arial"/>
              <a:cs typeface="Arial"/>
            </a:endParaRPr>
          </a:p>
          <a:p>
            <a:pPr marL="495300" indent="-483234">
              <a:lnSpc>
                <a:spcPct val="100000"/>
              </a:lnSpc>
              <a:spcBef>
                <a:spcPts val="1630"/>
              </a:spcBef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Describe the </a:t>
            </a:r>
            <a:r>
              <a:rPr sz="2400" dirty="0">
                <a:latin typeface="Arial"/>
                <a:cs typeface="Arial"/>
              </a:rPr>
              <a:t>statistic </a:t>
            </a:r>
            <a:r>
              <a:rPr sz="2400" spc="-5" dirty="0">
                <a:latin typeface="Arial"/>
                <a:cs typeface="Arial"/>
              </a:rPr>
              <a:t>of data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columns</a:t>
            </a:r>
            <a:endParaRPr sz="2400">
              <a:latin typeface="Arial"/>
              <a:cs typeface="Arial"/>
            </a:endParaRPr>
          </a:p>
          <a:p>
            <a:pPr marL="495300" indent="-483234">
              <a:lnSpc>
                <a:spcPct val="100000"/>
              </a:lnSpc>
              <a:spcBef>
                <a:spcPts val="434"/>
              </a:spcBef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Identify </a:t>
            </a:r>
            <a:r>
              <a:rPr sz="2400" dirty="0">
                <a:latin typeface="Arial"/>
                <a:cs typeface="Arial"/>
              </a:rPr>
              <a:t>keywords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course </a:t>
            </a:r>
            <a:r>
              <a:rPr sz="2400" spc="-5" dirty="0">
                <a:latin typeface="Arial"/>
                <a:cs typeface="Arial"/>
              </a:rPr>
              <a:t>titles using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WordCloud</a:t>
            </a:r>
            <a:endParaRPr sz="2400">
              <a:latin typeface="Arial"/>
              <a:cs typeface="Arial"/>
            </a:endParaRPr>
          </a:p>
          <a:p>
            <a:pPr marL="495300" indent="-483234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Determine popular </a:t>
            </a:r>
            <a:r>
              <a:rPr sz="2400" dirty="0">
                <a:latin typeface="Arial"/>
                <a:cs typeface="Arial"/>
              </a:rPr>
              <a:t>course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genres</a:t>
            </a:r>
            <a:endParaRPr sz="2400">
              <a:latin typeface="Arial"/>
              <a:cs typeface="Arial"/>
            </a:endParaRPr>
          </a:p>
          <a:p>
            <a:pPr marL="495300" marR="5080" indent="-483234">
              <a:lnSpc>
                <a:spcPct val="114999"/>
              </a:lnSpc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Calculate the </a:t>
            </a:r>
            <a:r>
              <a:rPr sz="2400" dirty="0">
                <a:latin typeface="Arial"/>
                <a:cs typeface="Arial"/>
              </a:rPr>
              <a:t>summary statistics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create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visualizations  </a:t>
            </a:r>
            <a:r>
              <a:rPr sz="2400" spc="-5" dirty="0">
                <a:latin typeface="Arial"/>
                <a:cs typeface="Arial"/>
              </a:rPr>
              <a:t>of the online </a:t>
            </a:r>
            <a:r>
              <a:rPr sz="2400" dirty="0">
                <a:latin typeface="Arial"/>
                <a:cs typeface="Arial"/>
              </a:rPr>
              <a:t>course </a:t>
            </a:r>
            <a:r>
              <a:rPr sz="2400" spc="-5" dirty="0">
                <a:latin typeface="Arial"/>
                <a:cs typeface="Arial"/>
              </a:rPr>
              <a:t>enrollment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dataset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353498"/>
            <a:ext cx="9143981" cy="1523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9324" y="1129716"/>
            <a:ext cx="3489960" cy="174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Describe </a:t>
            </a:r>
            <a:r>
              <a:rPr sz="1500" b="1" dirty="0">
                <a:latin typeface="Arial"/>
                <a:cs typeface="Arial"/>
              </a:rPr>
              <a:t>the </a:t>
            </a:r>
            <a:r>
              <a:rPr sz="1500" b="1" spc="-5" dirty="0">
                <a:latin typeface="Arial"/>
                <a:cs typeface="Arial"/>
              </a:rPr>
              <a:t>statistic of data</a:t>
            </a:r>
            <a:r>
              <a:rPr sz="1500" b="1" spc="-75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columns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There are 307 </a:t>
            </a:r>
            <a:r>
              <a:rPr sz="1300" dirty="0">
                <a:solidFill>
                  <a:srgbClr val="151515"/>
                </a:solidFill>
                <a:latin typeface="Arial"/>
                <a:cs typeface="Arial"/>
              </a:rPr>
              <a:t>courses </a:t>
            </a: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at</a:t>
            </a:r>
            <a:r>
              <a:rPr sz="1300" spc="-2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total.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Each </a:t>
            </a:r>
            <a:r>
              <a:rPr sz="1300" dirty="0">
                <a:solidFill>
                  <a:srgbClr val="151515"/>
                </a:solidFill>
                <a:latin typeface="Arial"/>
                <a:cs typeface="Arial"/>
              </a:rPr>
              <a:t>course </a:t>
            </a: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is </a:t>
            </a:r>
            <a:r>
              <a:rPr sz="1300" dirty="0">
                <a:solidFill>
                  <a:srgbClr val="151515"/>
                </a:solidFill>
                <a:latin typeface="Arial"/>
                <a:cs typeface="Arial"/>
              </a:rPr>
              <a:t>a vector </a:t>
            </a: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of genres</a:t>
            </a:r>
            <a:r>
              <a:rPr sz="1300" spc="-5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1x16.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Arial"/>
              <a:cs typeface="Arial"/>
            </a:endParaRPr>
          </a:p>
          <a:p>
            <a:pPr marL="149860" indent="-137795">
              <a:lnSpc>
                <a:spcPct val="100000"/>
              </a:lnSpc>
              <a:buFont typeface="Arial"/>
              <a:buAutoNum type="arabicPlain"/>
              <a:tabLst>
                <a:tab pos="150495" algn="l"/>
              </a:tabLst>
            </a:pPr>
            <a:r>
              <a:rPr sz="1300" dirty="0">
                <a:solidFill>
                  <a:srgbClr val="151515"/>
                </a:solidFill>
                <a:latin typeface="Arial"/>
                <a:cs typeface="Arial"/>
              </a:rPr>
              <a:t>means </a:t>
            </a: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this </a:t>
            </a:r>
            <a:r>
              <a:rPr sz="1300" dirty="0">
                <a:solidFill>
                  <a:srgbClr val="151515"/>
                </a:solidFill>
                <a:latin typeface="Arial"/>
                <a:cs typeface="Arial"/>
              </a:rPr>
              <a:t>course </a:t>
            </a: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is not </a:t>
            </a:r>
            <a:r>
              <a:rPr sz="1300" dirty="0">
                <a:solidFill>
                  <a:srgbClr val="151515"/>
                </a:solidFill>
                <a:latin typeface="Arial"/>
                <a:cs typeface="Arial"/>
              </a:rPr>
              <a:t>related </a:t>
            </a: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to this</a:t>
            </a:r>
            <a:r>
              <a:rPr sz="1300" spc="-9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genre.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151515"/>
              </a:buClr>
              <a:buFont typeface="Arial"/>
              <a:buAutoNum type="arabicPlain"/>
            </a:pPr>
            <a:endParaRPr sz="1200">
              <a:latin typeface="Arial"/>
              <a:cs typeface="Arial"/>
            </a:endParaRPr>
          </a:p>
          <a:p>
            <a:pPr marL="149860" indent="-137795">
              <a:lnSpc>
                <a:spcPct val="100000"/>
              </a:lnSpc>
              <a:buFont typeface="Arial"/>
              <a:buAutoNum type="arabicPlain"/>
              <a:tabLst>
                <a:tab pos="150495" algn="l"/>
              </a:tabLst>
            </a:pPr>
            <a:r>
              <a:rPr sz="1300" dirty="0">
                <a:solidFill>
                  <a:srgbClr val="151515"/>
                </a:solidFill>
                <a:latin typeface="Arial"/>
                <a:cs typeface="Arial"/>
              </a:rPr>
              <a:t>means </a:t>
            </a: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this </a:t>
            </a:r>
            <a:r>
              <a:rPr sz="1300" dirty="0">
                <a:solidFill>
                  <a:srgbClr val="151515"/>
                </a:solidFill>
                <a:latin typeface="Arial"/>
                <a:cs typeface="Arial"/>
              </a:rPr>
              <a:t>course </a:t>
            </a: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is </a:t>
            </a:r>
            <a:r>
              <a:rPr sz="1300" dirty="0">
                <a:solidFill>
                  <a:srgbClr val="151515"/>
                </a:solidFill>
                <a:latin typeface="Arial"/>
                <a:cs typeface="Arial"/>
              </a:rPr>
              <a:t>related </a:t>
            </a: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to this</a:t>
            </a:r>
            <a:r>
              <a:rPr sz="1300" spc="-6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151515"/>
                </a:solidFill>
                <a:latin typeface="Arial"/>
                <a:cs typeface="Arial"/>
              </a:rPr>
              <a:t>genre.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80162" y="196399"/>
            <a:ext cx="1904996" cy="2743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4" y="469307"/>
            <a:ext cx="38995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Exploratory </a:t>
            </a:r>
            <a:r>
              <a:rPr spc="-5" dirty="0"/>
              <a:t>Data</a:t>
            </a:r>
            <a:r>
              <a:rPr spc="-60" dirty="0"/>
              <a:t> </a:t>
            </a:r>
            <a:r>
              <a:rPr spc="-10" dirty="0"/>
              <a:t>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F629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3284</Words>
  <Application>Microsoft Office PowerPoint</Application>
  <PresentationFormat>On-screen Show (16:9)</PresentationFormat>
  <Paragraphs>303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Courier New</vt:lpstr>
      <vt:lpstr>FreeSerif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Capstone Overview - Machine learning pipeline</vt:lpstr>
      <vt:lpstr>Capstone Overview - Machine learning pipeline</vt:lpstr>
      <vt:lpstr>Exploratory Data  Analysis and  Feature Engineering</vt:lpstr>
      <vt:lpstr>Exploratory Data Analysis</vt:lpstr>
      <vt:lpstr>Exploratory Data Analysis</vt:lpstr>
      <vt:lpstr>Exploratory Data Analysis</vt:lpstr>
      <vt:lpstr>PowerPoint Presentation</vt:lpstr>
      <vt:lpstr>Exploratory Data Analysis</vt:lpstr>
      <vt:lpstr>Feature Engineering</vt:lpstr>
      <vt:lpstr>Feature Engineering</vt:lpstr>
      <vt:lpstr>PowerPoint Presentation</vt:lpstr>
      <vt:lpstr>PowerPoint Presentation</vt:lpstr>
      <vt:lpstr>Feature Engineering - BoW</vt:lpstr>
      <vt:lpstr>PowerPoint Presentation</vt:lpstr>
      <vt:lpstr>PowerPoint Presentation</vt:lpstr>
      <vt:lpstr>Feature Engineering - BoW</vt:lpstr>
      <vt:lpstr>Feature Engineering - Course Similarity using BoW Features</vt:lpstr>
      <vt:lpstr>Feature Engineering - Course Similarity using BoW Features</vt:lpstr>
      <vt:lpstr>Unsupervised  Learning based  Recomendation  System</vt:lpstr>
      <vt:lpstr>Unsupervised Learning based Recomendation System</vt:lpstr>
      <vt:lpstr>1. Content-based Course Recommender System using  User Proﬁle and Course Genres</vt:lpstr>
      <vt:lpstr>1. Content-based Course Recommender System using  User Proﬁle and Course Genres</vt:lpstr>
      <vt:lpstr>1. Content-based Course Recommender System using  User Proﬁle and Course Genres - Pipeline</vt:lpstr>
      <vt:lpstr>1. Content-based Course Recommender System using  User Proﬁle and Course Genres - Result</vt:lpstr>
      <vt:lpstr>2. Content-based Course Recommender System using  Course Similarities</vt:lpstr>
      <vt:lpstr>2. Content-based Course Recommender System using  Course Similarities - Pipeline</vt:lpstr>
      <vt:lpstr>2. Content-based Course Recommender System using  Course Similarities</vt:lpstr>
      <vt:lpstr>PowerPoint Presentation</vt:lpstr>
      <vt:lpstr>3. Clustering based Course Recommender System</vt:lpstr>
      <vt:lpstr>3. Clustering based Course Recommender System -  Pipeline</vt:lpstr>
      <vt:lpstr>PowerPoint Presentation</vt:lpstr>
      <vt:lpstr>3. Clustering based Course Recommender System</vt:lpstr>
      <vt:lpstr>3. Clustering based Course Recommender System</vt:lpstr>
      <vt:lpstr>PowerPoint Presentation</vt:lpstr>
      <vt:lpstr>3. Clustering based Course Recommender System</vt:lpstr>
      <vt:lpstr>PowerPoint Presentation</vt:lpstr>
      <vt:lpstr>Supervised Learning based Recomendation System</vt:lpstr>
      <vt:lpstr>1. CF using K Nearest Neighbor</vt:lpstr>
      <vt:lpstr>1. CF using K Nearest Neighbor</vt:lpstr>
      <vt:lpstr>1. CF using K Nearest Neighbor</vt:lpstr>
      <vt:lpstr>1. CF using K Nearest Neighbor - Pipeline &amp; Result</vt:lpstr>
      <vt:lpstr>2. CF using Non-negative Matrix Factorization</vt:lpstr>
      <vt:lpstr>2. CF using Non-negative Matrix Factorization</vt:lpstr>
      <vt:lpstr>2. CF using Non-negative Matrix Factorization</vt:lpstr>
      <vt:lpstr>2. CF using Non-negative Matrix Factorization -  Pipeline &amp; Result</vt:lpstr>
      <vt:lpstr>PowerPoint Presentation</vt:lpstr>
      <vt:lpstr>3. Course Rating Prediction using Neural Networks</vt:lpstr>
      <vt:lpstr>PowerPoint Presentation</vt:lpstr>
      <vt:lpstr>4. Regression-Based Rating Score Prediction Using  Embedding Features</vt:lpstr>
      <vt:lpstr>4. Regression-Based Rating Score Prediction Using  Embedding Features - Result</vt:lpstr>
      <vt:lpstr>Classiﬁcation-based Rating Mode Prediction using  Embedding Features</vt:lpstr>
      <vt:lpstr>5. Classiﬁcation-based Rating Mode Prediction using  Embedding Features</vt:lpstr>
      <vt:lpstr>5. Classiﬁcation-based Rating Mode Prediction using  Embedding Features</vt:lpstr>
      <vt:lpstr>Compare the performance of collaborative-ﬁltering  models</vt:lpstr>
      <vt:lpstr>Deploy and  showcase models  on Streamlit</vt:lpstr>
      <vt:lpstr>Deploy and showcase models on Streamlit</vt:lpstr>
      <vt:lpstr>Deploy and showcase models on Streamlit</vt:lpstr>
      <vt:lpstr>Future work</vt:lpstr>
      <vt:lpstr>Thanks for your reading!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[Final Report] Coursera 6 Machine Learning Capstone - IBM Machine Learning Professional Certificate</dc:title>
  <cp:lastModifiedBy>Giriganuru Bhanukiran</cp:lastModifiedBy>
  <cp:revision>1</cp:revision>
  <dcterms:created xsi:type="dcterms:W3CDTF">2023-04-09T12:17:44Z</dcterms:created>
  <dcterms:modified xsi:type="dcterms:W3CDTF">2023-04-09T12:20:25Z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2023-04-09T00:00:00Z</vt:filetime>
  </property>
</Properties>
</file>